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5"/>
    <p:sldMasterId id="2147493532" r:id="rId6"/>
    <p:sldMasterId id="2147493546" r:id="rId7"/>
    <p:sldMasterId id="2147493510" r:id="rId8"/>
    <p:sldMasterId id="2147493524" r:id="rId9"/>
  </p:sldMasterIdLst>
  <p:notesMasterIdLst>
    <p:notesMasterId r:id="rId23"/>
  </p:notesMasterIdLst>
  <p:handoutMasterIdLst>
    <p:handoutMasterId r:id="rId24"/>
  </p:handoutMasterIdLst>
  <p:sldIdLst>
    <p:sldId id="267" r:id="rId10"/>
    <p:sldId id="261" r:id="rId11"/>
    <p:sldId id="294" r:id="rId12"/>
    <p:sldId id="275" r:id="rId13"/>
    <p:sldId id="295" r:id="rId14"/>
    <p:sldId id="283" r:id="rId15"/>
    <p:sldId id="296" r:id="rId16"/>
    <p:sldId id="274" r:id="rId17"/>
    <p:sldId id="284" r:id="rId18"/>
    <p:sldId id="293" r:id="rId19"/>
    <p:sldId id="297" r:id="rId20"/>
    <p:sldId id="273" r:id="rId21"/>
    <p:sldId id="265" r:id="rId2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0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B834"/>
    <a:srgbClr val="0D6FBD"/>
    <a:srgbClr val="69B833"/>
    <a:srgbClr val="063D89"/>
    <a:srgbClr val="0D6C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4660"/>
  </p:normalViewPr>
  <p:slideViewPr>
    <p:cSldViewPr snapToGrid="0" snapToObjects="1">
      <p:cViewPr varScale="1">
        <p:scale>
          <a:sx n="142" d="100"/>
          <a:sy n="142" d="100"/>
        </p:scale>
        <p:origin x="126" y="198"/>
      </p:cViewPr>
      <p:guideLst>
        <p:guide orient="horz" pos="1620"/>
        <p:guide pos="20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-3080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2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6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F4761D-CD76-4DDD-BCCA-15A95A59CF7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E968FA0E-2483-41A3-A0EB-E20BD141249E}">
      <dgm:prSet phldrT="[Text]"/>
      <dgm:spPr/>
      <dgm:t>
        <a:bodyPr/>
        <a:lstStyle/>
        <a:p>
          <a:r>
            <a:rPr lang="en-US" dirty="0"/>
            <a:t>Run 2010 OMS and Check Validation</a:t>
          </a:r>
        </a:p>
      </dgm:t>
    </dgm:pt>
    <dgm:pt modelId="{D3004285-58FC-4CDF-8B17-C8419F62CEF0}" type="parTrans" cxnId="{4DCF933D-AC3B-490D-8CB8-2FDB2C2224C5}">
      <dgm:prSet/>
      <dgm:spPr/>
      <dgm:t>
        <a:bodyPr/>
        <a:lstStyle/>
        <a:p>
          <a:endParaRPr lang="en-US"/>
        </a:p>
      </dgm:t>
    </dgm:pt>
    <dgm:pt modelId="{7CAF770F-016F-4704-AF56-3276E25A15D7}" type="sibTrans" cxnId="{4DCF933D-AC3B-490D-8CB8-2FDB2C2224C5}">
      <dgm:prSet/>
      <dgm:spPr/>
      <dgm:t>
        <a:bodyPr/>
        <a:lstStyle/>
        <a:p>
          <a:endParaRPr lang="en-US"/>
        </a:p>
      </dgm:t>
    </dgm:pt>
    <dgm:pt modelId="{888967EE-617A-4C9F-82CC-6460539C58B9}">
      <dgm:prSet phldrT="[Text]"/>
      <dgm:spPr/>
      <dgm:t>
        <a:bodyPr/>
        <a:lstStyle/>
        <a:p>
          <a:r>
            <a:rPr lang="en-US" dirty="0"/>
            <a:t>Prepare New Input</a:t>
          </a:r>
        </a:p>
      </dgm:t>
    </dgm:pt>
    <dgm:pt modelId="{35B64EC4-CDAC-4384-8804-E2A454036EA8}" type="parTrans" cxnId="{11F6A390-F7F6-4159-B605-9D23E230F0AB}">
      <dgm:prSet/>
      <dgm:spPr/>
      <dgm:t>
        <a:bodyPr/>
        <a:lstStyle/>
        <a:p>
          <a:endParaRPr lang="en-US"/>
        </a:p>
      </dgm:t>
    </dgm:pt>
    <dgm:pt modelId="{BD8C75E3-E6AB-40F7-86F9-63B5C93B98C0}" type="sibTrans" cxnId="{11F6A390-F7F6-4159-B605-9D23E230F0AB}">
      <dgm:prSet/>
      <dgm:spPr/>
      <dgm:t>
        <a:bodyPr/>
        <a:lstStyle/>
        <a:p>
          <a:endParaRPr lang="en-US"/>
        </a:p>
      </dgm:t>
    </dgm:pt>
    <dgm:pt modelId="{AFE63A03-756D-4E6C-866C-2EE471532A5C}">
      <dgm:prSet phldrT="[Text]"/>
      <dgm:spPr/>
      <dgm:t>
        <a:bodyPr/>
        <a:lstStyle/>
        <a:p>
          <a:r>
            <a:rPr lang="en-US" dirty="0"/>
            <a:t>Run Project Base Year OMS and Study Area Validation</a:t>
          </a:r>
        </a:p>
      </dgm:t>
    </dgm:pt>
    <dgm:pt modelId="{18C52EC0-12F0-432C-AC20-5D0F449E5013}" type="parTrans" cxnId="{92518C2C-39FD-4CBF-AFE4-ED9A7EDF07E8}">
      <dgm:prSet/>
      <dgm:spPr/>
      <dgm:t>
        <a:bodyPr/>
        <a:lstStyle/>
        <a:p>
          <a:endParaRPr lang="en-US"/>
        </a:p>
      </dgm:t>
    </dgm:pt>
    <dgm:pt modelId="{4DFACBD9-C587-45FC-BCA9-45FB76A3C953}" type="sibTrans" cxnId="{92518C2C-39FD-4CBF-AFE4-ED9A7EDF07E8}">
      <dgm:prSet/>
      <dgm:spPr/>
      <dgm:t>
        <a:bodyPr/>
        <a:lstStyle/>
        <a:p>
          <a:endParaRPr lang="en-US"/>
        </a:p>
      </dgm:t>
    </dgm:pt>
    <dgm:pt modelId="{660E2503-1A38-4F82-9D2C-10481595A79A}">
      <dgm:prSet phldrT="[Text]"/>
      <dgm:spPr/>
      <dgm:t>
        <a:bodyPr/>
        <a:lstStyle/>
        <a:p>
          <a:r>
            <a:rPr lang="en-US" dirty="0"/>
            <a:t>Matrix Estimation for Base Year Hourly Demand</a:t>
          </a:r>
        </a:p>
      </dgm:t>
    </dgm:pt>
    <dgm:pt modelId="{9602A4D6-07D4-4D4F-ADA5-F13B7681CBBF}" type="parTrans" cxnId="{20AF1CB2-D6B7-40BA-A177-BFE84BF50B41}">
      <dgm:prSet/>
      <dgm:spPr/>
      <dgm:t>
        <a:bodyPr/>
        <a:lstStyle/>
        <a:p>
          <a:endParaRPr lang="en-US"/>
        </a:p>
      </dgm:t>
    </dgm:pt>
    <dgm:pt modelId="{80F6EA57-E8C9-4A0E-BE26-C40A43536C05}" type="sibTrans" cxnId="{20AF1CB2-D6B7-40BA-A177-BFE84BF50B41}">
      <dgm:prSet/>
      <dgm:spPr/>
      <dgm:t>
        <a:bodyPr/>
        <a:lstStyle/>
        <a:p>
          <a:endParaRPr lang="en-US"/>
        </a:p>
      </dgm:t>
    </dgm:pt>
    <dgm:pt modelId="{4A5AD0F8-CE8F-42A1-AE56-04B1CCB97ED9}">
      <dgm:prSet phldrT="[Text]"/>
      <dgm:spPr/>
      <dgm:t>
        <a:bodyPr/>
        <a:lstStyle/>
        <a:p>
          <a:r>
            <a:rPr lang="en-US" dirty="0"/>
            <a:t>Future Forecast</a:t>
          </a:r>
        </a:p>
      </dgm:t>
    </dgm:pt>
    <dgm:pt modelId="{74AD9E49-5AFE-4FD3-9E40-84546C6F9CC8}" type="parTrans" cxnId="{1565C106-D608-4C0B-A7A5-BDD6A9682D51}">
      <dgm:prSet/>
      <dgm:spPr/>
      <dgm:t>
        <a:bodyPr/>
        <a:lstStyle/>
        <a:p>
          <a:endParaRPr lang="en-US"/>
        </a:p>
      </dgm:t>
    </dgm:pt>
    <dgm:pt modelId="{3C40996A-340A-48D0-8121-E30976BB0F6E}" type="sibTrans" cxnId="{1565C106-D608-4C0B-A7A5-BDD6A9682D51}">
      <dgm:prSet/>
      <dgm:spPr/>
      <dgm:t>
        <a:bodyPr/>
        <a:lstStyle/>
        <a:p>
          <a:endParaRPr lang="en-US"/>
        </a:p>
      </dgm:t>
    </dgm:pt>
    <dgm:pt modelId="{0A24D19E-92F2-4F11-94E5-8C5FC7EAD75E}" type="pres">
      <dgm:prSet presAssocID="{E8F4761D-CD76-4DDD-BCCA-15A95A59CF71}" presName="CompostProcess" presStyleCnt="0">
        <dgm:presLayoutVars>
          <dgm:dir/>
          <dgm:resizeHandles val="exact"/>
        </dgm:presLayoutVars>
      </dgm:prSet>
      <dgm:spPr/>
    </dgm:pt>
    <dgm:pt modelId="{728F0DA5-E603-4F3A-9295-A463D9312DA3}" type="pres">
      <dgm:prSet presAssocID="{E8F4761D-CD76-4DDD-BCCA-15A95A59CF71}" presName="arrow" presStyleLbl="bgShp" presStyleIdx="0" presStyleCnt="1"/>
      <dgm:spPr/>
    </dgm:pt>
    <dgm:pt modelId="{D8F72CDB-DACA-4AFB-8BF2-0622B2E5A212}" type="pres">
      <dgm:prSet presAssocID="{E8F4761D-CD76-4DDD-BCCA-15A95A59CF71}" presName="linearProcess" presStyleCnt="0"/>
      <dgm:spPr/>
    </dgm:pt>
    <dgm:pt modelId="{213AC171-B4BB-432B-A795-DC29089A44B5}" type="pres">
      <dgm:prSet presAssocID="{E968FA0E-2483-41A3-A0EB-E20BD141249E}" presName="textNode" presStyleLbl="node1" presStyleIdx="0" presStyleCnt="5">
        <dgm:presLayoutVars>
          <dgm:bulletEnabled val="1"/>
        </dgm:presLayoutVars>
      </dgm:prSet>
      <dgm:spPr/>
    </dgm:pt>
    <dgm:pt modelId="{67E85E1C-D26B-42D4-A835-7992C0636A1A}" type="pres">
      <dgm:prSet presAssocID="{7CAF770F-016F-4704-AF56-3276E25A15D7}" presName="sibTrans" presStyleCnt="0"/>
      <dgm:spPr/>
    </dgm:pt>
    <dgm:pt modelId="{25A8D930-B0DA-4031-AC2A-8D42584B5B30}" type="pres">
      <dgm:prSet presAssocID="{888967EE-617A-4C9F-82CC-6460539C58B9}" presName="textNode" presStyleLbl="node1" presStyleIdx="1" presStyleCnt="5">
        <dgm:presLayoutVars>
          <dgm:bulletEnabled val="1"/>
        </dgm:presLayoutVars>
      </dgm:prSet>
      <dgm:spPr/>
    </dgm:pt>
    <dgm:pt modelId="{599D03FC-0D04-421B-8CBB-896ADAD08F83}" type="pres">
      <dgm:prSet presAssocID="{BD8C75E3-E6AB-40F7-86F9-63B5C93B98C0}" presName="sibTrans" presStyleCnt="0"/>
      <dgm:spPr/>
    </dgm:pt>
    <dgm:pt modelId="{106AEE62-6453-4700-A02F-36FE563BB0AC}" type="pres">
      <dgm:prSet presAssocID="{AFE63A03-756D-4E6C-866C-2EE471532A5C}" presName="textNode" presStyleLbl="node1" presStyleIdx="2" presStyleCnt="5">
        <dgm:presLayoutVars>
          <dgm:bulletEnabled val="1"/>
        </dgm:presLayoutVars>
      </dgm:prSet>
      <dgm:spPr/>
    </dgm:pt>
    <dgm:pt modelId="{153B6269-5264-45C1-BA68-49A306D28AE5}" type="pres">
      <dgm:prSet presAssocID="{4DFACBD9-C587-45FC-BCA9-45FB76A3C953}" presName="sibTrans" presStyleCnt="0"/>
      <dgm:spPr/>
    </dgm:pt>
    <dgm:pt modelId="{B4A5B9E9-7886-4304-86C3-1B3E52B64962}" type="pres">
      <dgm:prSet presAssocID="{660E2503-1A38-4F82-9D2C-10481595A79A}" presName="textNode" presStyleLbl="node1" presStyleIdx="3" presStyleCnt="5">
        <dgm:presLayoutVars>
          <dgm:bulletEnabled val="1"/>
        </dgm:presLayoutVars>
      </dgm:prSet>
      <dgm:spPr/>
    </dgm:pt>
    <dgm:pt modelId="{7E9948F0-873C-4DD7-AD07-D958883F0A47}" type="pres">
      <dgm:prSet presAssocID="{80F6EA57-E8C9-4A0E-BE26-C40A43536C05}" presName="sibTrans" presStyleCnt="0"/>
      <dgm:spPr/>
    </dgm:pt>
    <dgm:pt modelId="{49822859-AA31-4CAB-BD30-C8006928B5F5}" type="pres">
      <dgm:prSet presAssocID="{4A5AD0F8-CE8F-42A1-AE56-04B1CCB97ED9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121E9806-092D-49C5-85EE-F32580DE0652}" type="presOf" srcId="{4A5AD0F8-CE8F-42A1-AE56-04B1CCB97ED9}" destId="{49822859-AA31-4CAB-BD30-C8006928B5F5}" srcOrd="0" destOrd="0" presId="urn:microsoft.com/office/officeart/2005/8/layout/hProcess9"/>
    <dgm:cxn modelId="{1565C106-D608-4C0B-A7A5-BDD6A9682D51}" srcId="{E8F4761D-CD76-4DDD-BCCA-15A95A59CF71}" destId="{4A5AD0F8-CE8F-42A1-AE56-04B1CCB97ED9}" srcOrd="4" destOrd="0" parTransId="{74AD9E49-5AFE-4FD3-9E40-84546C6F9CC8}" sibTransId="{3C40996A-340A-48D0-8121-E30976BB0F6E}"/>
    <dgm:cxn modelId="{92518C2C-39FD-4CBF-AFE4-ED9A7EDF07E8}" srcId="{E8F4761D-CD76-4DDD-BCCA-15A95A59CF71}" destId="{AFE63A03-756D-4E6C-866C-2EE471532A5C}" srcOrd="2" destOrd="0" parTransId="{18C52EC0-12F0-432C-AC20-5D0F449E5013}" sibTransId="{4DFACBD9-C587-45FC-BCA9-45FB76A3C953}"/>
    <dgm:cxn modelId="{4DCF933D-AC3B-490D-8CB8-2FDB2C2224C5}" srcId="{E8F4761D-CD76-4DDD-BCCA-15A95A59CF71}" destId="{E968FA0E-2483-41A3-A0EB-E20BD141249E}" srcOrd="0" destOrd="0" parTransId="{D3004285-58FC-4CDF-8B17-C8419F62CEF0}" sibTransId="{7CAF770F-016F-4704-AF56-3276E25A15D7}"/>
    <dgm:cxn modelId="{4241A05B-A6AB-4E0C-91B3-A1680DB560A1}" type="presOf" srcId="{660E2503-1A38-4F82-9D2C-10481595A79A}" destId="{B4A5B9E9-7886-4304-86C3-1B3E52B64962}" srcOrd="0" destOrd="0" presId="urn:microsoft.com/office/officeart/2005/8/layout/hProcess9"/>
    <dgm:cxn modelId="{600BF74D-1B4F-4418-9F31-025AAFF5AB1F}" type="presOf" srcId="{E8F4761D-CD76-4DDD-BCCA-15A95A59CF71}" destId="{0A24D19E-92F2-4F11-94E5-8C5FC7EAD75E}" srcOrd="0" destOrd="0" presId="urn:microsoft.com/office/officeart/2005/8/layout/hProcess9"/>
    <dgm:cxn modelId="{72BA9E55-63EC-4F8C-815E-DB7B83E30211}" type="presOf" srcId="{888967EE-617A-4C9F-82CC-6460539C58B9}" destId="{25A8D930-B0DA-4031-AC2A-8D42584B5B30}" srcOrd="0" destOrd="0" presId="urn:microsoft.com/office/officeart/2005/8/layout/hProcess9"/>
    <dgm:cxn modelId="{11F6A390-F7F6-4159-B605-9D23E230F0AB}" srcId="{E8F4761D-CD76-4DDD-BCCA-15A95A59CF71}" destId="{888967EE-617A-4C9F-82CC-6460539C58B9}" srcOrd="1" destOrd="0" parTransId="{35B64EC4-CDAC-4384-8804-E2A454036EA8}" sibTransId="{BD8C75E3-E6AB-40F7-86F9-63B5C93B98C0}"/>
    <dgm:cxn modelId="{617BB394-0605-43D7-AB62-79EE45DD7166}" type="presOf" srcId="{AFE63A03-756D-4E6C-866C-2EE471532A5C}" destId="{106AEE62-6453-4700-A02F-36FE563BB0AC}" srcOrd="0" destOrd="0" presId="urn:microsoft.com/office/officeart/2005/8/layout/hProcess9"/>
    <dgm:cxn modelId="{244C33B0-AE16-464D-BC58-5BD47AC1A1D0}" type="presOf" srcId="{E968FA0E-2483-41A3-A0EB-E20BD141249E}" destId="{213AC171-B4BB-432B-A795-DC29089A44B5}" srcOrd="0" destOrd="0" presId="urn:microsoft.com/office/officeart/2005/8/layout/hProcess9"/>
    <dgm:cxn modelId="{20AF1CB2-D6B7-40BA-A177-BFE84BF50B41}" srcId="{E8F4761D-CD76-4DDD-BCCA-15A95A59CF71}" destId="{660E2503-1A38-4F82-9D2C-10481595A79A}" srcOrd="3" destOrd="0" parTransId="{9602A4D6-07D4-4D4F-ADA5-F13B7681CBBF}" sibTransId="{80F6EA57-E8C9-4A0E-BE26-C40A43536C05}"/>
    <dgm:cxn modelId="{610779A0-676C-433A-82E6-0CCAD9BF1C09}" type="presParOf" srcId="{0A24D19E-92F2-4F11-94E5-8C5FC7EAD75E}" destId="{728F0DA5-E603-4F3A-9295-A463D9312DA3}" srcOrd="0" destOrd="0" presId="urn:microsoft.com/office/officeart/2005/8/layout/hProcess9"/>
    <dgm:cxn modelId="{B14026E5-2FCA-4232-A705-132BD9F8EF26}" type="presParOf" srcId="{0A24D19E-92F2-4F11-94E5-8C5FC7EAD75E}" destId="{D8F72CDB-DACA-4AFB-8BF2-0622B2E5A212}" srcOrd="1" destOrd="0" presId="urn:microsoft.com/office/officeart/2005/8/layout/hProcess9"/>
    <dgm:cxn modelId="{87A14C20-565D-45A5-9445-1AB16CD74109}" type="presParOf" srcId="{D8F72CDB-DACA-4AFB-8BF2-0622B2E5A212}" destId="{213AC171-B4BB-432B-A795-DC29089A44B5}" srcOrd="0" destOrd="0" presId="urn:microsoft.com/office/officeart/2005/8/layout/hProcess9"/>
    <dgm:cxn modelId="{3F89EC4D-70D3-48FA-A224-4EFA9E050CE2}" type="presParOf" srcId="{D8F72CDB-DACA-4AFB-8BF2-0622B2E5A212}" destId="{67E85E1C-D26B-42D4-A835-7992C0636A1A}" srcOrd="1" destOrd="0" presId="urn:microsoft.com/office/officeart/2005/8/layout/hProcess9"/>
    <dgm:cxn modelId="{8A7BF369-D325-4BE5-9D86-C0C889E11E45}" type="presParOf" srcId="{D8F72CDB-DACA-4AFB-8BF2-0622B2E5A212}" destId="{25A8D930-B0DA-4031-AC2A-8D42584B5B30}" srcOrd="2" destOrd="0" presId="urn:microsoft.com/office/officeart/2005/8/layout/hProcess9"/>
    <dgm:cxn modelId="{5D76545E-6523-4977-A852-96D9BBC90A41}" type="presParOf" srcId="{D8F72CDB-DACA-4AFB-8BF2-0622B2E5A212}" destId="{599D03FC-0D04-421B-8CBB-896ADAD08F83}" srcOrd="3" destOrd="0" presId="urn:microsoft.com/office/officeart/2005/8/layout/hProcess9"/>
    <dgm:cxn modelId="{09991CD3-C3A8-4DFE-B46E-00189C820F35}" type="presParOf" srcId="{D8F72CDB-DACA-4AFB-8BF2-0622B2E5A212}" destId="{106AEE62-6453-4700-A02F-36FE563BB0AC}" srcOrd="4" destOrd="0" presId="urn:microsoft.com/office/officeart/2005/8/layout/hProcess9"/>
    <dgm:cxn modelId="{21E81EF9-8334-4FD5-BE29-884C6EB890D0}" type="presParOf" srcId="{D8F72CDB-DACA-4AFB-8BF2-0622B2E5A212}" destId="{153B6269-5264-45C1-BA68-49A306D28AE5}" srcOrd="5" destOrd="0" presId="urn:microsoft.com/office/officeart/2005/8/layout/hProcess9"/>
    <dgm:cxn modelId="{0CAFC72C-5084-434B-8B2B-A8AAB7BD7FB5}" type="presParOf" srcId="{D8F72CDB-DACA-4AFB-8BF2-0622B2E5A212}" destId="{B4A5B9E9-7886-4304-86C3-1B3E52B64962}" srcOrd="6" destOrd="0" presId="urn:microsoft.com/office/officeart/2005/8/layout/hProcess9"/>
    <dgm:cxn modelId="{1C7591C3-5212-4D5A-A5EC-4C83D6080AB7}" type="presParOf" srcId="{D8F72CDB-DACA-4AFB-8BF2-0622B2E5A212}" destId="{7E9948F0-873C-4DD7-AD07-D958883F0A47}" srcOrd="7" destOrd="0" presId="urn:microsoft.com/office/officeart/2005/8/layout/hProcess9"/>
    <dgm:cxn modelId="{19BE9D4D-5CBA-428C-AEA9-52E9E2F29798}" type="presParOf" srcId="{D8F72CDB-DACA-4AFB-8BF2-0622B2E5A212}" destId="{49822859-AA31-4CAB-BD30-C8006928B5F5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7084D1-0E9C-4BB9-9FD5-831D9D640B4C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654597D9-2C3B-4AB0-B2ED-280C28D7B02A}">
      <dgm:prSet phldrT="[Text]" custT="1"/>
      <dgm:spPr/>
      <dgm:t>
        <a:bodyPr/>
        <a:lstStyle/>
        <a:p>
          <a:r>
            <a:rPr lang="en-US" sz="2000" dirty="0"/>
            <a:t>Update intersection files </a:t>
          </a:r>
        </a:p>
      </dgm:t>
    </dgm:pt>
    <dgm:pt modelId="{619423CE-DCB0-4FBA-B004-23C8854E0AB4}" type="parTrans" cxnId="{7081ABA8-C870-4E23-BE8F-72636AAD277A}">
      <dgm:prSet/>
      <dgm:spPr/>
      <dgm:t>
        <a:bodyPr/>
        <a:lstStyle/>
        <a:p>
          <a:endParaRPr lang="en-US" sz="2000"/>
        </a:p>
      </dgm:t>
    </dgm:pt>
    <dgm:pt modelId="{C3A5E28C-29B0-4C5B-AFB8-C6C5EC63CDFF}" type="sibTrans" cxnId="{7081ABA8-C870-4E23-BE8F-72636AAD277A}">
      <dgm:prSet custT="1"/>
      <dgm:spPr/>
      <dgm:t>
        <a:bodyPr/>
        <a:lstStyle/>
        <a:p>
          <a:endParaRPr lang="en-US" sz="2000"/>
        </a:p>
      </dgm:t>
    </dgm:pt>
    <dgm:pt modelId="{3C98D228-ADF9-4BB8-9CCD-4E66E7E3DFFF}">
      <dgm:prSet phldrT="[Text]" custT="1"/>
      <dgm:spPr/>
      <dgm:t>
        <a:bodyPr/>
        <a:lstStyle/>
        <a:p>
          <a:r>
            <a:rPr lang="en-US" sz="2000" dirty="0"/>
            <a:t>Update link or turn counts </a:t>
          </a:r>
        </a:p>
      </dgm:t>
    </dgm:pt>
    <dgm:pt modelId="{A8D550BA-7290-4D0B-8151-7AA6567F0D94}" type="parTrans" cxnId="{8688B396-1C9A-4E76-AAE3-6ECEB85381FB}">
      <dgm:prSet/>
      <dgm:spPr/>
      <dgm:t>
        <a:bodyPr/>
        <a:lstStyle/>
        <a:p>
          <a:endParaRPr lang="en-US" sz="2000"/>
        </a:p>
      </dgm:t>
    </dgm:pt>
    <dgm:pt modelId="{BAAA252E-BC0C-48EC-89E2-96377CD44964}" type="sibTrans" cxnId="{8688B396-1C9A-4E76-AAE3-6ECEB85381FB}">
      <dgm:prSet custT="1"/>
      <dgm:spPr/>
      <dgm:t>
        <a:bodyPr/>
        <a:lstStyle/>
        <a:p>
          <a:endParaRPr lang="en-US" sz="2000"/>
        </a:p>
      </dgm:t>
    </dgm:pt>
    <dgm:pt modelId="{8E1ED49E-939E-49C5-B9B7-205FEF12FEB1}">
      <dgm:prSet phldrT="[Text]" custT="1"/>
      <dgm:spPr/>
      <dgm:t>
        <a:bodyPr/>
        <a:lstStyle/>
        <a:p>
          <a:r>
            <a:rPr lang="en-US" sz="2000" dirty="0"/>
            <a:t>Rerun SDE step 1 and 2</a:t>
          </a:r>
        </a:p>
      </dgm:t>
    </dgm:pt>
    <dgm:pt modelId="{FEB7111E-92C8-4C49-AED2-625A64BA865B}" type="parTrans" cxnId="{1C9D2444-DAD4-4780-A85E-BB273B1FE25A}">
      <dgm:prSet/>
      <dgm:spPr/>
      <dgm:t>
        <a:bodyPr/>
        <a:lstStyle/>
        <a:p>
          <a:endParaRPr lang="en-US" sz="2000"/>
        </a:p>
      </dgm:t>
    </dgm:pt>
    <dgm:pt modelId="{38DC53DE-B876-4A6F-8F42-09A5144FE8C3}" type="sibTrans" cxnId="{1C9D2444-DAD4-4780-A85E-BB273B1FE25A}">
      <dgm:prSet custT="1"/>
      <dgm:spPr/>
      <dgm:t>
        <a:bodyPr/>
        <a:lstStyle/>
        <a:p>
          <a:endParaRPr lang="en-US" sz="2000"/>
        </a:p>
      </dgm:t>
    </dgm:pt>
    <dgm:pt modelId="{12746E24-2570-4ED2-AC0E-59053A49FC87}">
      <dgm:prSet phldrT="[Text]" custT="1"/>
      <dgm:spPr/>
      <dgm:t>
        <a:bodyPr/>
        <a:lstStyle/>
        <a:p>
          <a:r>
            <a:rPr lang="en-US" sz="2000" dirty="0"/>
            <a:t>Check matrix estimation validation statistics</a:t>
          </a:r>
        </a:p>
      </dgm:t>
    </dgm:pt>
    <dgm:pt modelId="{590C9E39-6005-4FC3-85F6-AF0ADFB22F8E}" type="parTrans" cxnId="{CC18B486-E701-4C02-99B1-2846ACAB7CB4}">
      <dgm:prSet/>
      <dgm:spPr/>
      <dgm:t>
        <a:bodyPr/>
        <a:lstStyle/>
        <a:p>
          <a:endParaRPr lang="en-US" sz="2000"/>
        </a:p>
      </dgm:t>
    </dgm:pt>
    <dgm:pt modelId="{92811A14-76D0-4FB8-9FD3-5FDBA7B06AE5}" type="sibTrans" cxnId="{CC18B486-E701-4C02-99B1-2846ACAB7CB4}">
      <dgm:prSet custT="1"/>
      <dgm:spPr/>
      <dgm:t>
        <a:bodyPr/>
        <a:lstStyle/>
        <a:p>
          <a:endParaRPr lang="en-US" sz="2000"/>
        </a:p>
      </dgm:t>
    </dgm:pt>
    <dgm:pt modelId="{877A1A94-1C45-4F3A-A783-6524124B3AAD}">
      <dgm:prSet phldrT="[Text]" custT="1"/>
      <dgm:spPr/>
      <dgm:t>
        <a:bodyPr/>
        <a:lstStyle/>
        <a:p>
          <a:r>
            <a:rPr lang="en-US" sz="2000" dirty="0"/>
            <a:t>Repeat until validation satisfied criteria</a:t>
          </a:r>
        </a:p>
      </dgm:t>
    </dgm:pt>
    <dgm:pt modelId="{A007F5B1-3448-46C7-B6AE-8DE51D248776}" type="parTrans" cxnId="{F8D37AE6-D1D0-48BA-B193-C55AB16A3345}">
      <dgm:prSet/>
      <dgm:spPr/>
      <dgm:t>
        <a:bodyPr/>
        <a:lstStyle/>
        <a:p>
          <a:endParaRPr lang="en-US" sz="2000"/>
        </a:p>
      </dgm:t>
    </dgm:pt>
    <dgm:pt modelId="{90636336-7C4F-49EE-81F5-59B5E85B5730}" type="sibTrans" cxnId="{F8D37AE6-D1D0-48BA-B193-C55AB16A3345}">
      <dgm:prSet custT="1"/>
      <dgm:spPr/>
      <dgm:t>
        <a:bodyPr/>
        <a:lstStyle/>
        <a:p>
          <a:endParaRPr lang="en-US" sz="2000"/>
        </a:p>
      </dgm:t>
    </dgm:pt>
    <dgm:pt modelId="{F6A36DC5-2DE8-4DD3-BE9F-16291476353F}">
      <dgm:prSet phldrT="[Text]" custT="1"/>
      <dgm:spPr/>
      <dgm:t>
        <a:bodyPr/>
        <a:lstStyle/>
        <a:p>
          <a:r>
            <a:rPr lang="en-US" sz="2000" dirty="0"/>
            <a:t>Double check  study area validation</a:t>
          </a:r>
        </a:p>
      </dgm:t>
    </dgm:pt>
    <dgm:pt modelId="{AA40FDFB-3DD5-455D-8DD0-9EA7CE3129D4}" type="parTrans" cxnId="{586F9A86-25DF-4582-BAB9-C875F96EF422}">
      <dgm:prSet/>
      <dgm:spPr/>
      <dgm:t>
        <a:bodyPr/>
        <a:lstStyle/>
        <a:p>
          <a:endParaRPr lang="en-US" sz="2000"/>
        </a:p>
      </dgm:t>
    </dgm:pt>
    <dgm:pt modelId="{59D53484-6726-4F05-A6B4-DC0C935D6F4E}" type="sibTrans" cxnId="{586F9A86-25DF-4582-BAB9-C875F96EF422}">
      <dgm:prSet/>
      <dgm:spPr/>
      <dgm:t>
        <a:bodyPr/>
        <a:lstStyle/>
        <a:p>
          <a:endParaRPr lang="en-US" sz="2000"/>
        </a:p>
      </dgm:t>
    </dgm:pt>
    <dgm:pt modelId="{DAD48065-D1B0-4AFE-A634-C7886790948D}">
      <dgm:prSet phldrT="[Text]" custT="1"/>
      <dgm:spPr/>
      <dgm:t>
        <a:bodyPr/>
        <a:lstStyle/>
        <a:p>
          <a:r>
            <a:rPr lang="en-US" sz="2000" dirty="0"/>
            <a:t>Model refinements</a:t>
          </a:r>
        </a:p>
      </dgm:t>
    </dgm:pt>
    <dgm:pt modelId="{31409FC9-2B25-49EA-AFA6-14A5FFDAB617}" type="parTrans" cxnId="{EAB8166B-48D6-49D6-973A-C30EB718DE04}">
      <dgm:prSet/>
      <dgm:spPr/>
      <dgm:t>
        <a:bodyPr/>
        <a:lstStyle/>
        <a:p>
          <a:endParaRPr lang="en-US" sz="2000"/>
        </a:p>
      </dgm:t>
    </dgm:pt>
    <dgm:pt modelId="{3D2C3F42-1C27-4878-A3D1-196C68D5F3AE}" type="sibTrans" cxnId="{EAB8166B-48D6-49D6-973A-C30EB718DE04}">
      <dgm:prSet custT="1"/>
      <dgm:spPr/>
      <dgm:t>
        <a:bodyPr/>
        <a:lstStyle/>
        <a:p>
          <a:endParaRPr lang="en-US" sz="2000"/>
        </a:p>
      </dgm:t>
    </dgm:pt>
    <dgm:pt modelId="{760B1684-468E-459D-BCD7-D2FA9A68E70E}" type="pres">
      <dgm:prSet presAssocID="{457084D1-0E9C-4BB9-9FD5-831D9D640B4C}" presName="linearFlow" presStyleCnt="0">
        <dgm:presLayoutVars>
          <dgm:resizeHandles val="exact"/>
        </dgm:presLayoutVars>
      </dgm:prSet>
      <dgm:spPr/>
    </dgm:pt>
    <dgm:pt modelId="{4C8D66F3-65E1-4C77-A3FC-C4E295CD88E4}" type="pres">
      <dgm:prSet presAssocID="{DAD48065-D1B0-4AFE-A634-C7886790948D}" presName="node" presStyleLbl="node1" presStyleIdx="0" presStyleCnt="7" custScaleX="404811">
        <dgm:presLayoutVars>
          <dgm:bulletEnabled val="1"/>
        </dgm:presLayoutVars>
      </dgm:prSet>
      <dgm:spPr/>
    </dgm:pt>
    <dgm:pt modelId="{5F059644-81EE-459A-BDC5-A377CB4C0B77}" type="pres">
      <dgm:prSet presAssocID="{3D2C3F42-1C27-4878-A3D1-196C68D5F3AE}" presName="sibTrans" presStyleLbl="sibTrans2D1" presStyleIdx="0" presStyleCnt="6"/>
      <dgm:spPr/>
    </dgm:pt>
    <dgm:pt modelId="{760E8E55-0314-4392-8729-DB5B492FB619}" type="pres">
      <dgm:prSet presAssocID="{3D2C3F42-1C27-4878-A3D1-196C68D5F3AE}" presName="connectorText" presStyleLbl="sibTrans2D1" presStyleIdx="0" presStyleCnt="6"/>
      <dgm:spPr/>
    </dgm:pt>
    <dgm:pt modelId="{EB177980-53C3-4952-8B80-71E4C98AF50B}" type="pres">
      <dgm:prSet presAssocID="{654597D9-2C3B-4AB0-B2ED-280C28D7B02A}" presName="node" presStyleLbl="node1" presStyleIdx="1" presStyleCnt="7" custScaleX="404811">
        <dgm:presLayoutVars>
          <dgm:bulletEnabled val="1"/>
        </dgm:presLayoutVars>
      </dgm:prSet>
      <dgm:spPr/>
    </dgm:pt>
    <dgm:pt modelId="{A8130478-24B4-4A92-8D7F-DB97A902081F}" type="pres">
      <dgm:prSet presAssocID="{C3A5E28C-29B0-4C5B-AFB8-C6C5EC63CDFF}" presName="sibTrans" presStyleLbl="sibTrans2D1" presStyleIdx="1" presStyleCnt="6"/>
      <dgm:spPr/>
    </dgm:pt>
    <dgm:pt modelId="{1A00450F-5B0D-4BF7-A3AE-C07DB75378DA}" type="pres">
      <dgm:prSet presAssocID="{C3A5E28C-29B0-4C5B-AFB8-C6C5EC63CDFF}" presName="connectorText" presStyleLbl="sibTrans2D1" presStyleIdx="1" presStyleCnt="6"/>
      <dgm:spPr/>
    </dgm:pt>
    <dgm:pt modelId="{40A987E1-31DA-489A-8AB6-E7B1C8640960}" type="pres">
      <dgm:prSet presAssocID="{3C98D228-ADF9-4BB8-9CCD-4E66E7E3DFFF}" presName="node" presStyleLbl="node1" presStyleIdx="2" presStyleCnt="7" custScaleX="404811">
        <dgm:presLayoutVars>
          <dgm:bulletEnabled val="1"/>
        </dgm:presLayoutVars>
      </dgm:prSet>
      <dgm:spPr/>
    </dgm:pt>
    <dgm:pt modelId="{8F0C213F-A058-4197-A80F-765179AA77E0}" type="pres">
      <dgm:prSet presAssocID="{BAAA252E-BC0C-48EC-89E2-96377CD44964}" presName="sibTrans" presStyleLbl="sibTrans2D1" presStyleIdx="2" presStyleCnt="6"/>
      <dgm:spPr/>
    </dgm:pt>
    <dgm:pt modelId="{C5383F79-D0F5-4BE7-BAD0-5629D2694FD6}" type="pres">
      <dgm:prSet presAssocID="{BAAA252E-BC0C-48EC-89E2-96377CD44964}" presName="connectorText" presStyleLbl="sibTrans2D1" presStyleIdx="2" presStyleCnt="6"/>
      <dgm:spPr/>
    </dgm:pt>
    <dgm:pt modelId="{871C83AF-49D5-4F33-8A4B-2AF36E487D38}" type="pres">
      <dgm:prSet presAssocID="{8E1ED49E-939E-49C5-B9B7-205FEF12FEB1}" presName="node" presStyleLbl="node1" presStyleIdx="3" presStyleCnt="7" custScaleX="404811">
        <dgm:presLayoutVars>
          <dgm:bulletEnabled val="1"/>
        </dgm:presLayoutVars>
      </dgm:prSet>
      <dgm:spPr/>
    </dgm:pt>
    <dgm:pt modelId="{EFCD2631-13E3-4D45-8A63-68388B2A0896}" type="pres">
      <dgm:prSet presAssocID="{38DC53DE-B876-4A6F-8F42-09A5144FE8C3}" presName="sibTrans" presStyleLbl="sibTrans2D1" presStyleIdx="3" presStyleCnt="6"/>
      <dgm:spPr/>
    </dgm:pt>
    <dgm:pt modelId="{E9344720-6944-482A-9DD2-F36A39477097}" type="pres">
      <dgm:prSet presAssocID="{38DC53DE-B876-4A6F-8F42-09A5144FE8C3}" presName="connectorText" presStyleLbl="sibTrans2D1" presStyleIdx="3" presStyleCnt="6"/>
      <dgm:spPr/>
    </dgm:pt>
    <dgm:pt modelId="{CCF5A992-35AE-40E6-B6F6-32BCBF0BFE72}" type="pres">
      <dgm:prSet presAssocID="{12746E24-2570-4ED2-AC0E-59053A49FC87}" presName="node" presStyleLbl="node1" presStyleIdx="4" presStyleCnt="7" custScaleX="404811">
        <dgm:presLayoutVars>
          <dgm:bulletEnabled val="1"/>
        </dgm:presLayoutVars>
      </dgm:prSet>
      <dgm:spPr/>
    </dgm:pt>
    <dgm:pt modelId="{5793F168-660F-46AB-80D0-38E738AA0622}" type="pres">
      <dgm:prSet presAssocID="{92811A14-76D0-4FB8-9FD3-5FDBA7B06AE5}" presName="sibTrans" presStyleLbl="sibTrans2D1" presStyleIdx="4" presStyleCnt="6"/>
      <dgm:spPr/>
    </dgm:pt>
    <dgm:pt modelId="{93B15326-5062-4C1B-BE18-A2DB2F946846}" type="pres">
      <dgm:prSet presAssocID="{92811A14-76D0-4FB8-9FD3-5FDBA7B06AE5}" presName="connectorText" presStyleLbl="sibTrans2D1" presStyleIdx="4" presStyleCnt="6"/>
      <dgm:spPr/>
    </dgm:pt>
    <dgm:pt modelId="{557C053E-2299-4E5A-98D4-AC3E0A66F69F}" type="pres">
      <dgm:prSet presAssocID="{877A1A94-1C45-4F3A-A783-6524124B3AAD}" presName="node" presStyleLbl="node1" presStyleIdx="5" presStyleCnt="7" custScaleX="404811" custLinFactX="5953" custLinFactNeighborX="100000">
        <dgm:presLayoutVars>
          <dgm:bulletEnabled val="1"/>
        </dgm:presLayoutVars>
      </dgm:prSet>
      <dgm:spPr/>
    </dgm:pt>
    <dgm:pt modelId="{4D9E9597-2A7F-4E9E-8C0C-9FC5287829FA}" type="pres">
      <dgm:prSet presAssocID="{90636336-7C4F-49EE-81F5-59B5E85B5730}" presName="sibTrans" presStyleLbl="sibTrans2D1" presStyleIdx="5" presStyleCnt="6"/>
      <dgm:spPr/>
    </dgm:pt>
    <dgm:pt modelId="{F18C0FEE-4C4E-4FCE-8A2A-3C337BF29BFE}" type="pres">
      <dgm:prSet presAssocID="{90636336-7C4F-49EE-81F5-59B5E85B5730}" presName="connectorText" presStyleLbl="sibTrans2D1" presStyleIdx="5" presStyleCnt="6"/>
      <dgm:spPr/>
    </dgm:pt>
    <dgm:pt modelId="{019C6B7C-C58D-4F91-9F07-F57CE1B469C3}" type="pres">
      <dgm:prSet presAssocID="{F6A36DC5-2DE8-4DD3-BE9F-16291476353F}" presName="node" presStyleLbl="node1" presStyleIdx="6" presStyleCnt="7" custScaleX="404811">
        <dgm:presLayoutVars>
          <dgm:bulletEnabled val="1"/>
        </dgm:presLayoutVars>
      </dgm:prSet>
      <dgm:spPr/>
    </dgm:pt>
  </dgm:ptLst>
  <dgm:cxnLst>
    <dgm:cxn modelId="{8D413A09-E595-473D-8B36-A18C2A64AC6F}" type="presOf" srcId="{457084D1-0E9C-4BB9-9FD5-831D9D640B4C}" destId="{760B1684-468E-459D-BCD7-D2FA9A68E70E}" srcOrd="0" destOrd="0" presId="urn:microsoft.com/office/officeart/2005/8/layout/process2"/>
    <dgm:cxn modelId="{C253E11D-5951-4A8A-93DC-889C4251B811}" type="presOf" srcId="{92811A14-76D0-4FB8-9FD3-5FDBA7B06AE5}" destId="{5793F168-660F-46AB-80D0-38E738AA0622}" srcOrd="0" destOrd="0" presId="urn:microsoft.com/office/officeart/2005/8/layout/process2"/>
    <dgm:cxn modelId="{71393623-78DD-4554-9EE8-DB8A59447149}" type="presOf" srcId="{12746E24-2570-4ED2-AC0E-59053A49FC87}" destId="{CCF5A992-35AE-40E6-B6F6-32BCBF0BFE72}" srcOrd="0" destOrd="0" presId="urn:microsoft.com/office/officeart/2005/8/layout/process2"/>
    <dgm:cxn modelId="{1B4CA933-DEDF-41CC-9BC3-DF25878C4250}" type="presOf" srcId="{8E1ED49E-939E-49C5-B9B7-205FEF12FEB1}" destId="{871C83AF-49D5-4F33-8A4B-2AF36E487D38}" srcOrd="0" destOrd="0" presId="urn:microsoft.com/office/officeart/2005/8/layout/process2"/>
    <dgm:cxn modelId="{9FD3BB5C-5831-454F-8446-6A077261144B}" type="presOf" srcId="{38DC53DE-B876-4A6F-8F42-09A5144FE8C3}" destId="{E9344720-6944-482A-9DD2-F36A39477097}" srcOrd="1" destOrd="0" presId="urn:microsoft.com/office/officeart/2005/8/layout/process2"/>
    <dgm:cxn modelId="{1C9D2444-DAD4-4780-A85E-BB273B1FE25A}" srcId="{457084D1-0E9C-4BB9-9FD5-831D9D640B4C}" destId="{8E1ED49E-939E-49C5-B9B7-205FEF12FEB1}" srcOrd="3" destOrd="0" parTransId="{FEB7111E-92C8-4C49-AED2-625A64BA865B}" sibTransId="{38DC53DE-B876-4A6F-8F42-09A5144FE8C3}"/>
    <dgm:cxn modelId="{FF04BD4A-F28F-4DA4-9D3E-DFCA6E95761B}" type="presOf" srcId="{DAD48065-D1B0-4AFE-A634-C7886790948D}" destId="{4C8D66F3-65E1-4C77-A3FC-C4E295CD88E4}" srcOrd="0" destOrd="0" presId="urn:microsoft.com/office/officeart/2005/8/layout/process2"/>
    <dgm:cxn modelId="{EAB8166B-48D6-49D6-973A-C30EB718DE04}" srcId="{457084D1-0E9C-4BB9-9FD5-831D9D640B4C}" destId="{DAD48065-D1B0-4AFE-A634-C7886790948D}" srcOrd="0" destOrd="0" parTransId="{31409FC9-2B25-49EA-AFA6-14A5FFDAB617}" sibTransId="{3D2C3F42-1C27-4878-A3D1-196C68D5F3AE}"/>
    <dgm:cxn modelId="{F9A3B558-2582-449C-A9F0-66E374F49F4F}" type="presOf" srcId="{BAAA252E-BC0C-48EC-89E2-96377CD44964}" destId="{C5383F79-D0F5-4BE7-BAD0-5629D2694FD6}" srcOrd="1" destOrd="0" presId="urn:microsoft.com/office/officeart/2005/8/layout/process2"/>
    <dgm:cxn modelId="{2906D878-4788-45A4-8FDD-EEA9E77EA5A4}" type="presOf" srcId="{90636336-7C4F-49EE-81F5-59B5E85B5730}" destId="{F18C0FEE-4C4E-4FCE-8A2A-3C337BF29BFE}" srcOrd="1" destOrd="0" presId="urn:microsoft.com/office/officeart/2005/8/layout/process2"/>
    <dgm:cxn modelId="{3E769A83-69A0-456B-AFCC-E135A26BC288}" type="presOf" srcId="{90636336-7C4F-49EE-81F5-59B5E85B5730}" destId="{4D9E9597-2A7F-4E9E-8C0C-9FC5287829FA}" srcOrd="0" destOrd="0" presId="urn:microsoft.com/office/officeart/2005/8/layout/process2"/>
    <dgm:cxn modelId="{586F9A86-25DF-4582-BAB9-C875F96EF422}" srcId="{457084D1-0E9C-4BB9-9FD5-831D9D640B4C}" destId="{F6A36DC5-2DE8-4DD3-BE9F-16291476353F}" srcOrd="6" destOrd="0" parTransId="{AA40FDFB-3DD5-455D-8DD0-9EA7CE3129D4}" sibTransId="{59D53484-6726-4F05-A6B4-DC0C935D6F4E}"/>
    <dgm:cxn modelId="{CC18B486-E701-4C02-99B1-2846ACAB7CB4}" srcId="{457084D1-0E9C-4BB9-9FD5-831D9D640B4C}" destId="{12746E24-2570-4ED2-AC0E-59053A49FC87}" srcOrd="4" destOrd="0" parTransId="{590C9E39-6005-4FC3-85F6-AF0ADFB22F8E}" sibTransId="{92811A14-76D0-4FB8-9FD3-5FDBA7B06AE5}"/>
    <dgm:cxn modelId="{1EC02089-40E4-4403-99CF-6362E71D3699}" type="presOf" srcId="{92811A14-76D0-4FB8-9FD3-5FDBA7B06AE5}" destId="{93B15326-5062-4C1B-BE18-A2DB2F946846}" srcOrd="1" destOrd="0" presId="urn:microsoft.com/office/officeart/2005/8/layout/process2"/>
    <dgm:cxn modelId="{D577B294-B96A-4CBD-9C44-A9F0024E13B9}" type="presOf" srcId="{38DC53DE-B876-4A6F-8F42-09A5144FE8C3}" destId="{EFCD2631-13E3-4D45-8A63-68388B2A0896}" srcOrd="0" destOrd="0" presId="urn:microsoft.com/office/officeart/2005/8/layout/process2"/>
    <dgm:cxn modelId="{8688B396-1C9A-4E76-AAE3-6ECEB85381FB}" srcId="{457084D1-0E9C-4BB9-9FD5-831D9D640B4C}" destId="{3C98D228-ADF9-4BB8-9CCD-4E66E7E3DFFF}" srcOrd="2" destOrd="0" parTransId="{A8D550BA-7290-4D0B-8151-7AA6567F0D94}" sibTransId="{BAAA252E-BC0C-48EC-89E2-96377CD44964}"/>
    <dgm:cxn modelId="{7081ABA8-C870-4E23-BE8F-72636AAD277A}" srcId="{457084D1-0E9C-4BB9-9FD5-831D9D640B4C}" destId="{654597D9-2C3B-4AB0-B2ED-280C28D7B02A}" srcOrd="1" destOrd="0" parTransId="{619423CE-DCB0-4FBA-B004-23C8854E0AB4}" sibTransId="{C3A5E28C-29B0-4C5B-AFB8-C6C5EC63CDFF}"/>
    <dgm:cxn modelId="{A3ACF2B0-D1A9-4DD1-821C-618FA3E87FC9}" type="presOf" srcId="{877A1A94-1C45-4F3A-A783-6524124B3AAD}" destId="{557C053E-2299-4E5A-98D4-AC3E0A66F69F}" srcOrd="0" destOrd="0" presId="urn:microsoft.com/office/officeart/2005/8/layout/process2"/>
    <dgm:cxn modelId="{2450AFB3-7B9D-4E71-B490-C79523D21127}" type="presOf" srcId="{F6A36DC5-2DE8-4DD3-BE9F-16291476353F}" destId="{019C6B7C-C58D-4F91-9F07-F57CE1B469C3}" srcOrd="0" destOrd="0" presId="urn:microsoft.com/office/officeart/2005/8/layout/process2"/>
    <dgm:cxn modelId="{BA56EDBC-CF38-454A-8771-A616189C3FD5}" type="presOf" srcId="{654597D9-2C3B-4AB0-B2ED-280C28D7B02A}" destId="{EB177980-53C3-4952-8B80-71E4C98AF50B}" srcOrd="0" destOrd="0" presId="urn:microsoft.com/office/officeart/2005/8/layout/process2"/>
    <dgm:cxn modelId="{8AEA46BF-8635-491D-BD3A-731F8DEA8ED1}" type="presOf" srcId="{C3A5E28C-29B0-4C5B-AFB8-C6C5EC63CDFF}" destId="{A8130478-24B4-4A92-8D7F-DB97A902081F}" srcOrd="0" destOrd="0" presId="urn:microsoft.com/office/officeart/2005/8/layout/process2"/>
    <dgm:cxn modelId="{AD7299C5-3F9E-4EB2-BC5D-82956B5654A9}" type="presOf" srcId="{3D2C3F42-1C27-4878-A3D1-196C68D5F3AE}" destId="{5F059644-81EE-459A-BDC5-A377CB4C0B77}" srcOrd="0" destOrd="0" presId="urn:microsoft.com/office/officeart/2005/8/layout/process2"/>
    <dgm:cxn modelId="{AD7768D9-B43A-4A1A-89FF-AFB1DB241237}" type="presOf" srcId="{3D2C3F42-1C27-4878-A3D1-196C68D5F3AE}" destId="{760E8E55-0314-4392-8729-DB5B492FB619}" srcOrd="1" destOrd="0" presId="urn:microsoft.com/office/officeart/2005/8/layout/process2"/>
    <dgm:cxn modelId="{F8D37AE6-D1D0-48BA-B193-C55AB16A3345}" srcId="{457084D1-0E9C-4BB9-9FD5-831D9D640B4C}" destId="{877A1A94-1C45-4F3A-A783-6524124B3AAD}" srcOrd="5" destOrd="0" parTransId="{A007F5B1-3448-46C7-B6AE-8DE51D248776}" sibTransId="{90636336-7C4F-49EE-81F5-59B5E85B5730}"/>
    <dgm:cxn modelId="{CFE78DEE-A891-4347-8735-4B46B94755E6}" type="presOf" srcId="{3C98D228-ADF9-4BB8-9CCD-4E66E7E3DFFF}" destId="{40A987E1-31DA-489A-8AB6-E7B1C8640960}" srcOrd="0" destOrd="0" presId="urn:microsoft.com/office/officeart/2005/8/layout/process2"/>
    <dgm:cxn modelId="{59E685F8-F925-4A37-84C4-B6EC16A15127}" type="presOf" srcId="{BAAA252E-BC0C-48EC-89E2-96377CD44964}" destId="{8F0C213F-A058-4197-A80F-765179AA77E0}" srcOrd="0" destOrd="0" presId="urn:microsoft.com/office/officeart/2005/8/layout/process2"/>
    <dgm:cxn modelId="{2D927EFD-A973-4E68-8517-43B5C604DC90}" type="presOf" srcId="{C3A5E28C-29B0-4C5B-AFB8-C6C5EC63CDFF}" destId="{1A00450F-5B0D-4BF7-A3AE-C07DB75378DA}" srcOrd="1" destOrd="0" presId="urn:microsoft.com/office/officeart/2005/8/layout/process2"/>
    <dgm:cxn modelId="{CE4445EA-A0F1-4225-A8D6-ACF19192B348}" type="presParOf" srcId="{760B1684-468E-459D-BCD7-D2FA9A68E70E}" destId="{4C8D66F3-65E1-4C77-A3FC-C4E295CD88E4}" srcOrd="0" destOrd="0" presId="urn:microsoft.com/office/officeart/2005/8/layout/process2"/>
    <dgm:cxn modelId="{1E41F20B-1807-4C7F-AC58-EBF885234FE8}" type="presParOf" srcId="{760B1684-468E-459D-BCD7-D2FA9A68E70E}" destId="{5F059644-81EE-459A-BDC5-A377CB4C0B77}" srcOrd="1" destOrd="0" presId="urn:microsoft.com/office/officeart/2005/8/layout/process2"/>
    <dgm:cxn modelId="{F7689C85-8FE7-49A1-8B2A-7C4BFB2B52BF}" type="presParOf" srcId="{5F059644-81EE-459A-BDC5-A377CB4C0B77}" destId="{760E8E55-0314-4392-8729-DB5B492FB619}" srcOrd="0" destOrd="0" presId="urn:microsoft.com/office/officeart/2005/8/layout/process2"/>
    <dgm:cxn modelId="{35CAA3CA-E5D4-4BE9-B250-A60083C4C4B4}" type="presParOf" srcId="{760B1684-468E-459D-BCD7-D2FA9A68E70E}" destId="{EB177980-53C3-4952-8B80-71E4C98AF50B}" srcOrd="2" destOrd="0" presId="urn:microsoft.com/office/officeart/2005/8/layout/process2"/>
    <dgm:cxn modelId="{32D4EF88-7039-44DF-8E2D-DFC93B63ED31}" type="presParOf" srcId="{760B1684-468E-459D-BCD7-D2FA9A68E70E}" destId="{A8130478-24B4-4A92-8D7F-DB97A902081F}" srcOrd="3" destOrd="0" presId="urn:microsoft.com/office/officeart/2005/8/layout/process2"/>
    <dgm:cxn modelId="{86196A40-424A-4E31-A594-DC95F93740D1}" type="presParOf" srcId="{A8130478-24B4-4A92-8D7F-DB97A902081F}" destId="{1A00450F-5B0D-4BF7-A3AE-C07DB75378DA}" srcOrd="0" destOrd="0" presId="urn:microsoft.com/office/officeart/2005/8/layout/process2"/>
    <dgm:cxn modelId="{0E532B64-06AD-4D07-9595-E919DD3353CC}" type="presParOf" srcId="{760B1684-468E-459D-BCD7-D2FA9A68E70E}" destId="{40A987E1-31DA-489A-8AB6-E7B1C8640960}" srcOrd="4" destOrd="0" presId="urn:microsoft.com/office/officeart/2005/8/layout/process2"/>
    <dgm:cxn modelId="{5DF58ACD-5ADD-4607-AB59-E9D879A327EC}" type="presParOf" srcId="{760B1684-468E-459D-BCD7-D2FA9A68E70E}" destId="{8F0C213F-A058-4197-A80F-765179AA77E0}" srcOrd="5" destOrd="0" presId="urn:microsoft.com/office/officeart/2005/8/layout/process2"/>
    <dgm:cxn modelId="{BD92EBAD-9C9C-4A6D-9DE0-385B1839D737}" type="presParOf" srcId="{8F0C213F-A058-4197-A80F-765179AA77E0}" destId="{C5383F79-D0F5-4BE7-BAD0-5629D2694FD6}" srcOrd="0" destOrd="0" presId="urn:microsoft.com/office/officeart/2005/8/layout/process2"/>
    <dgm:cxn modelId="{0D521645-DA0D-4CC5-91C8-6D8C4BD50022}" type="presParOf" srcId="{760B1684-468E-459D-BCD7-D2FA9A68E70E}" destId="{871C83AF-49D5-4F33-8A4B-2AF36E487D38}" srcOrd="6" destOrd="0" presId="urn:microsoft.com/office/officeart/2005/8/layout/process2"/>
    <dgm:cxn modelId="{30D2B731-554D-40DB-99E0-E9A56BF35434}" type="presParOf" srcId="{760B1684-468E-459D-BCD7-D2FA9A68E70E}" destId="{EFCD2631-13E3-4D45-8A63-68388B2A0896}" srcOrd="7" destOrd="0" presId="urn:microsoft.com/office/officeart/2005/8/layout/process2"/>
    <dgm:cxn modelId="{90B682A4-55C6-49E1-B73F-7763EFCA47B0}" type="presParOf" srcId="{EFCD2631-13E3-4D45-8A63-68388B2A0896}" destId="{E9344720-6944-482A-9DD2-F36A39477097}" srcOrd="0" destOrd="0" presId="urn:microsoft.com/office/officeart/2005/8/layout/process2"/>
    <dgm:cxn modelId="{1EA1BA64-A4C6-431A-B662-DD51142F3514}" type="presParOf" srcId="{760B1684-468E-459D-BCD7-D2FA9A68E70E}" destId="{CCF5A992-35AE-40E6-B6F6-32BCBF0BFE72}" srcOrd="8" destOrd="0" presId="urn:microsoft.com/office/officeart/2005/8/layout/process2"/>
    <dgm:cxn modelId="{726F4022-34D4-417C-92CB-C0B9055A974B}" type="presParOf" srcId="{760B1684-468E-459D-BCD7-D2FA9A68E70E}" destId="{5793F168-660F-46AB-80D0-38E738AA0622}" srcOrd="9" destOrd="0" presId="urn:microsoft.com/office/officeart/2005/8/layout/process2"/>
    <dgm:cxn modelId="{235767F6-622B-4E2B-A323-154A5092408E}" type="presParOf" srcId="{5793F168-660F-46AB-80D0-38E738AA0622}" destId="{93B15326-5062-4C1B-BE18-A2DB2F946846}" srcOrd="0" destOrd="0" presId="urn:microsoft.com/office/officeart/2005/8/layout/process2"/>
    <dgm:cxn modelId="{106512E9-5166-461F-A96D-C1C62F4AFA85}" type="presParOf" srcId="{760B1684-468E-459D-BCD7-D2FA9A68E70E}" destId="{557C053E-2299-4E5A-98D4-AC3E0A66F69F}" srcOrd="10" destOrd="0" presId="urn:microsoft.com/office/officeart/2005/8/layout/process2"/>
    <dgm:cxn modelId="{9B1ECD81-4D8F-4331-90AF-EABD3C3C3A8B}" type="presParOf" srcId="{760B1684-468E-459D-BCD7-D2FA9A68E70E}" destId="{4D9E9597-2A7F-4E9E-8C0C-9FC5287829FA}" srcOrd="11" destOrd="0" presId="urn:microsoft.com/office/officeart/2005/8/layout/process2"/>
    <dgm:cxn modelId="{BF5E941C-2302-4644-A82B-19D8A4DD6A17}" type="presParOf" srcId="{4D9E9597-2A7F-4E9E-8C0C-9FC5287829FA}" destId="{F18C0FEE-4C4E-4FCE-8A2A-3C337BF29BFE}" srcOrd="0" destOrd="0" presId="urn:microsoft.com/office/officeart/2005/8/layout/process2"/>
    <dgm:cxn modelId="{61C1CAF6-3448-4657-B268-9F23DF5D8E11}" type="presParOf" srcId="{760B1684-468E-459D-BCD7-D2FA9A68E70E}" destId="{019C6B7C-C58D-4F91-9F07-F57CE1B469C3}" srcOrd="1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8F0DA5-E603-4F3A-9295-A463D9312DA3}">
      <dsp:nvSpPr>
        <dsp:cNvPr id="0" name=""/>
        <dsp:cNvSpPr/>
      </dsp:nvSpPr>
      <dsp:spPr>
        <a:xfrm>
          <a:off x="540647" y="0"/>
          <a:ext cx="6127336" cy="447183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3AC171-B4BB-432B-A795-DC29089A44B5}">
      <dsp:nvSpPr>
        <dsp:cNvPr id="0" name=""/>
        <dsp:cNvSpPr/>
      </dsp:nvSpPr>
      <dsp:spPr>
        <a:xfrm>
          <a:off x="3167" y="1341549"/>
          <a:ext cx="1385056" cy="17887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Run 2010 OMS and Check Validation</a:t>
          </a:r>
        </a:p>
      </dsp:txBody>
      <dsp:txXfrm>
        <a:off x="70780" y="1409162"/>
        <a:ext cx="1249830" cy="1653506"/>
      </dsp:txXfrm>
    </dsp:sp>
    <dsp:sp modelId="{25A8D930-B0DA-4031-AC2A-8D42584B5B30}">
      <dsp:nvSpPr>
        <dsp:cNvPr id="0" name=""/>
        <dsp:cNvSpPr/>
      </dsp:nvSpPr>
      <dsp:spPr>
        <a:xfrm>
          <a:off x="1457477" y="1341549"/>
          <a:ext cx="1385056" cy="17887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Prepare New Input</a:t>
          </a:r>
        </a:p>
      </dsp:txBody>
      <dsp:txXfrm>
        <a:off x="1525090" y="1409162"/>
        <a:ext cx="1249830" cy="1653506"/>
      </dsp:txXfrm>
    </dsp:sp>
    <dsp:sp modelId="{106AEE62-6453-4700-A02F-36FE563BB0AC}">
      <dsp:nvSpPr>
        <dsp:cNvPr id="0" name=""/>
        <dsp:cNvSpPr/>
      </dsp:nvSpPr>
      <dsp:spPr>
        <a:xfrm>
          <a:off x="2911787" y="1341549"/>
          <a:ext cx="1385056" cy="17887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Run Project Base Year OMS and Study Area Validation</a:t>
          </a:r>
        </a:p>
      </dsp:txBody>
      <dsp:txXfrm>
        <a:off x="2979400" y="1409162"/>
        <a:ext cx="1249830" cy="1653506"/>
      </dsp:txXfrm>
    </dsp:sp>
    <dsp:sp modelId="{B4A5B9E9-7886-4304-86C3-1B3E52B64962}">
      <dsp:nvSpPr>
        <dsp:cNvPr id="0" name=""/>
        <dsp:cNvSpPr/>
      </dsp:nvSpPr>
      <dsp:spPr>
        <a:xfrm>
          <a:off x="4366096" y="1341549"/>
          <a:ext cx="1385056" cy="17887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Matrix Estimation for Base Year Hourly Demand</a:t>
          </a:r>
        </a:p>
      </dsp:txBody>
      <dsp:txXfrm>
        <a:off x="4433709" y="1409162"/>
        <a:ext cx="1249830" cy="1653506"/>
      </dsp:txXfrm>
    </dsp:sp>
    <dsp:sp modelId="{49822859-AA31-4CAB-BD30-C8006928B5F5}">
      <dsp:nvSpPr>
        <dsp:cNvPr id="0" name=""/>
        <dsp:cNvSpPr/>
      </dsp:nvSpPr>
      <dsp:spPr>
        <a:xfrm>
          <a:off x="5820406" y="1341549"/>
          <a:ext cx="1385056" cy="17887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Future Forecast</a:t>
          </a:r>
        </a:p>
      </dsp:txBody>
      <dsp:txXfrm>
        <a:off x="5888019" y="1409162"/>
        <a:ext cx="1249830" cy="16535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8D66F3-65E1-4C77-A3FC-C4E295CD88E4}">
      <dsp:nvSpPr>
        <dsp:cNvPr id="0" name=""/>
        <dsp:cNvSpPr/>
      </dsp:nvSpPr>
      <dsp:spPr>
        <a:xfrm>
          <a:off x="0" y="2220"/>
          <a:ext cx="5367618" cy="3634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Model refinements</a:t>
          </a:r>
        </a:p>
      </dsp:txBody>
      <dsp:txXfrm>
        <a:off x="10644" y="12864"/>
        <a:ext cx="5346330" cy="342122"/>
      </dsp:txXfrm>
    </dsp:sp>
    <dsp:sp modelId="{5F059644-81EE-459A-BDC5-A377CB4C0B77}">
      <dsp:nvSpPr>
        <dsp:cNvPr id="0" name=""/>
        <dsp:cNvSpPr/>
      </dsp:nvSpPr>
      <dsp:spPr>
        <a:xfrm rot="5400000">
          <a:off x="2615669" y="374716"/>
          <a:ext cx="136279" cy="1635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-5400000">
        <a:off x="2634749" y="388343"/>
        <a:ext cx="98120" cy="95395"/>
      </dsp:txXfrm>
    </dsp:sp>
    <dsp:sp modelId="{EB177980-53C3-4952-8B80-71E4C98AF50B}">
      <dsp:nvSpPr>
        <dsp:cNvPr id="0" name=""/>
        <dsp:cNvSpPr/>
      </dsp:nvSpPr>
      <dsp:spPr>
        <a:xfrm>
          <a:off x="0" y="547336"/>
          <a:ext cx="5367618" cy="3634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Update intersection files </a:t>
          </a:r>
        </a:p>
      </dsp:txBody>
      <dsp:txXfrm>
        <a:off x="10644" y="557980"/>
        <a:ext cx="5346330" cy="342122"/>
      </dsp:txXfrm>
    </dsp:sp>
    <dsp:sp modelId="{A8130478-24B4-4A92-8D7F-DB97A902081F}">
      <dsp:nvSpPr>
        <dsp:cNvPr id="0" name=""/>
        <dsp:cNvSpPr/>
      </dsp:nvSpPr>
      <dsp:spPr>
        <a:xfrm rot="5400000">
          <a:off x="2615669" y="919832"/>
          <a:ext cx="136279" cy="1635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-5400000">
        <a:off x="2634749" y="933459"/>
        <a:ext cx="98120" cy="95395"/>
      </dsp:txXfrm>
    </dsp:sp>
    <dsp:sp modelId="{40A987E1-31DA-489A-8AB6-E7B1C8640960}">
      <dsp:nvSpPr>
        <dsp:cNvPr id="0" name=""/>
        <dsp:cNvSpPr/>
      </dsp:nvSpPr>
      <dsp:spPr>
        <a:xfrm>
          <a:off x="0" y="1092453"/>
          <a:ext cx="5367618" cy="3634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Update link or turn counts </a:t>
          </a:r>
        </a:p>
      </dsp:txBody>
      <dsp:txXfrm>
        <a:off x="10644" y="1103097"/>
        <a:ext cx="5346330" cy="342122"/>
      </dsp:txXfrm>
    </dsp:sp>
    <dsp:sp modelId="{8F0C213F-A058-4197-A80F-765179AA77E0}">
      <dsp:nvSpPr>
        <dsp:cNvPr id="0" name=""/>
        <dsp:cNvSpPr/>
      </dsp:nvSpPr>
      <dsp:spPr>
        <a:xfrm rot="5400000">
          <a:off x="2615669" y="1464949"/>
          <a:ext cx="136279" cy="1635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-5400000">
        <a:off x="2634749" y="1478576"/>
        <a:ext cx="98120" cy="95395"/>
      </dsp:txXfrm>
    </dsp:sp>
    <dsp:sp modelId="{871C83AF-49D5-4F33-8A4B-2AF36E487D38}">
      <dsp:nvSpPr>
        <dsp:cNvPr id="0" name=""/>
        <dsp:cNvSpPr/>
      </dsp:nvSpPr>
      <dsp:spPr>
        <a:xfrm>
          <a:off x="0" y="1637569"/>
          <a:ext cx="5367618" cy="3634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Rerun SDE step 1 and 2</a:t>
          </a:r>
        </a:p>
      </dsp:txBody>
      <dsp:txXfrm>
        <a:off x="10644" y="1648213"/>
        <a:ext cx="5346330" cy="342122"/>
      </dsp:txXfrm>
    </dsp:sp>
    <dsp:sp modelId="{EFCD2631-13E3-4D45-8A63-68388B2A0896}">
      <dsp:nvSpPr>
        <dsp:cNvPr id="0" name=""/>
        <dsp:cNvSpPr/>
      </dsp:nvSpPr>
      <dsp:spPr>
        <a:xfrm rot="5400000">
          <a:off x="2615669" y="2010065"/>
          <a:ext cx="136279" cy="1635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-5400000">
        <a:off x="2634749" y="2023692"/>
        <a:ext cx="98120" cy="95395"/>
      </dsp:txXfrm>
    </dsp:sp>
    <dsp:sp modelId="{CCF5A992-35AE-40E6-B6F6-32BCBF0BFE72}">
      <dsp:nvSpPr>
        <dsp:cNvPr id="0" name=""/>
        <dsp:cNvSpPr/>
      </dsp:nvSpPr>
      <dsp:spPr>
        <a:xfrm>
          <a:off x="0" y="2182685"/>
          <a:ext cx="5367618" cy="3634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Check matrix estimation validation statistics</a:t>
          </a:r>
        </a:p>
      </dsp:txBody>
      <dsp:txXfrm>
        <a:off x="10644" y="2193329"/>
        <a:ext cx="5346330" cy="342122"/>
      </dsp:txXfrm>
    </dsp:sp>
    <dsp:sp modelId="{5793F168-660F-46AB-80D0-38E738AA0622}">
      <dsp:nvSpPr>
        <dsp:cNvPr id="0" name=""/>
        <dsp:cNvSpPr/>
      </dsp:nvSpPr>
      <dsp:spPr>
        <a:xfrm rot="5400000">
          <a:off x="2615669" y="2555182"/>
          <a:ext cx="136279" cy="1635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-5400000">
        <a:off x="2634749" y="2568809"/>
        <a:ext cx="98120" cy="95395"/>
      </dsp:txXfrm>
    </dsp:sp>
    <dsp:sp modelId="{557C053E-2299-4E5A-98D4-AC3E0A66F69F}">
      <dsp:nvSpPr>
        <dsp:cNvPr id="0" name=""/>
        <dsp:cNvSpPr/>
      </dsp:nvSpPr>
      <dsp:spPr>
        <a:xfrm>
          <a:off x="0" y="2727802"/>
          <a:ext cx="5367618" cy="3634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Repeat until validation satisfied criteria</a:t>
          </a:r>
        </a:p>
      </dsp:txBody>
      <dsp:txXfrm>
        <a:off x="10644" y="2738446"/>
        <a:ext cx="5346330" cy="342122"/>
      </dsp:txXfrm>
    </dsp:sp>
    <dsp:sp modelId="{4D9E9597-2A7F-4E9E-8C0C-9FC5287829FA}">
      <dsp:nvSpPr>
        <dsp:cNvPr id="0" name=""/>
        <dsp:cNvSpPr/>
      </dsp:nvSpPr>
      <dsp:spPr>
        <a:xfrm rot="5400000">
          <a:off x="2615669" y="3100298"/>
          <a:ext cx="136279" cy="1635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-5400000">
        <a:off x="2634749" y="3113925"/>
        <a:ext cx="98120" cy="95395"/>
      </dsp:txXfrm>
    </dsp:sp>
    <dsp:sp modelId="{019C6B7C-C58D-4F91-9F07-F57CE1B469C3}">
      <dsp:nvSpPr>
        <dsp:cNvPr id="0" name=""/>
        <dsp:cNvSpPr/>
      </dsp:nvSpPr>
      <dsp:spPr>
        <a:xfrm>
          <a:off x="0" y="3272918"/>
          <a:ext cx="5367618" cy="3634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Double check  study area validation</a:t>
          </a:r>
        </a:p>
      </dsp:txBody>
      <dsp:txXfrm>
        <a:off x="10644" y="3283562"/>
        <a:ext cx="5346330" cy="3421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DMSmith_logo_print_PMS_BlueG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875" y="8530130"/>
            <a:ext cx="901700" cy="39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3291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descr="CDMSmith_logo_print_PMS_BlueG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875" y="8530130"/>
            <a:ext cx="901700" cy="39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749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gradient-bloc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07" y="2490772"/>
            <a:ext cx="1685927" cy="1472939"/>
          </a:xfrm>
          <a:prstGeom prst="rect">
            <a:avLst/>
          </a:prstGeom>
        </p:spPr>
      </p:pic>
      <p:pic>
        <p:nvPicPr>
          <p:cNvPr id="18" name="Picture 17" descr="gradient-bloc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901" y="2490772"/>
            <a:ext cx="1685927" cy="1472939"/>
          </a:xfrm>
          <a:prstGeom prst="rect">
            <a:avLst/>
          </a:prstGeom>
        </p:spPr>
      </p:pic>
      <p:pic>
        <p:nvPicPr>
          <p:cNvPr id="19" name="Picture 18" descr="gradient-bloc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302" y="2490772"/>
            <a:ext cx="1685927" cy="1472939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5332694" y="2490771"/>
            <a:ext cx="3811308" cy="1469838"/>
          </a:xfrm>
          <a:prstGeom prst="rect">
            <a:avLst/>
          </a:prstGeom>
          <a:solidFill>
            <a:srgbClr val="0D6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 descr="Generic3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3" t="19035" r="2681"/>
          <a:stretch/>
        </p:blipFill>
        <p:spPr>
          <a:xfrm>
            <a:off x="5327930" y="2490771"/>
            <a:ext cx="2209523" cy="14730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7537453" y="2148399"/>
            <a:ext cx="1606548" cy="3423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7610475" y="2148399"/>
            <a:ext cx="1533525" cy="3423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>
              <a:buNone/>
              <a:defRPr lang="en-US" sz="1200" b="0" i="1" smtClean="0">
                <a:solidFill>
                  <a:srgbClr val="FFFFFF"/>
                </a:solidFill>
                <a:latin typeface="+mj-lt"/>
                <a:cs typeface="Myriad Pro"/>
              </a:defRPr>
            </a:lvl1pPr>
            <a:lvl2pPr>
              <a:defRPr lang="en-US" sz="1800" dirty="0" smtClean="0"/>
            </a:lvl2pPr>
            <a:lvl3pPr>
              <a:defRPr lang="en-US" sz="1800" dirty="0" smtClean="0"/>
            </a:lvl3pPr>
            <a:lvl4pPr>
              <a:defRPr lang="en-US" sz="1800" dirty="0" smtClean="0"/>
            </a:lvl4pPr>
            <a:lvl5pPr>
              <a:defRPr lang="en-US" sz="1800" dirty="0"/>
            </a:lvl5pPr>
          </a:lstStyle>
          <a:p>
            <a:pPr marL="0" lvl="0"/>
            <a:r>
              <a:rPr lang="en-US" dirty="0"/>
              <a:t>Click to edit Date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57201" y="856439"/>
            <a:ext cx="6939280" cy="9293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lnSpc>
                <a:spcPct val="90000"/>
              </a:lnSpc>
              <a:defRPr lang="en-US" sz="4000" b="0" i="0" baseline="0" dirty="0">
                <a:solidFill>
                  <a:srgbClr val="0D6FBD"/>
                </a:solidFill>
                <a:cs typeface="Myriad Pro Cond"/>
              </a:defRPr>
            </a:lvl1pPr>
          </a:lstStyle>
          <a:p>
            <a:pPr marL="0" lvl="0" algn="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6"/>
          <p:cNvSpPr>
            <a:spLocks noGrp="1"/>
          </p:cNvSpPr>
          <p:nvPr>
            <p:ph sz="quarter" idx="12" hasCustomPrompt="1"/>
          </p:nvPr>
        </p:nvSpPr>
        <p:spPr>
          <a:xfrm>
            <a:off x="457201" y="1825608"/>
            <a:ext cx="6939279" cy="5404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r">
              <a:lnSpc>
                <a:spcPct val="90000"/>
              </a:lnSpc>
              <a:buNone/>
              <a:defRPr lang="en-US" sz="1800" baseline="0" smtClean="0">
                <a:solidFill>
                  <a:schemeClr val="accent1"/>
                </a:solidFill>
                <a:latin typeface="+mj-lt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marL="0" lvl="0" indent="0" algn="r"/>
            <a:r>
              <a:rPr lang="en-US" dirty="0"/>
              <a:t>Click to edit Subtitle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7537453" y="0"/>
            <a:ext cx="0" cy="514350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CDMSmith_logo_web_White_RT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475" y="2972315"/>
            <a:ext cx="1431926" cy="598483"/>
          </a:xfrm>
          <a:prstGeom prst="rect">
            <a:avLst/>
          </a:prstGeom>
        </p:spPr>
      </p:pic>
      <p:sp>
        <p:nvSpPr>
          <p:cNvPr id="13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7610475" y="598999"/>
            <a:ext cx="1533525" cy="14478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1200" baseline="0">
                <a:solidFill>
                  <a:srgbClr val="0D6FBD"/>
                </a:solidFill>
              </a:defRPr>
            </a:lvl1pPr>
          </a:lstStyle>
          <a:p>
            <a:pPr lvl="0"/>
            <a:r>
              <a:rPr lang="en-US" dirty="0"/>
              <a:t>Click to edit Presenters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0" y="3960611"/>
            <a:ext cx="9144001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 userDrawn="1"/>
        </p:nvSpPr>
        <p:spPr>
          <a:xfrm>
            <a:off x="0" y="2490771"/>
            <a:ext cx="338667" cy="14698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305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4810" y="4853091"/>
            <a:ext cx="586740" cy="258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75472711-4FCB-2141-A321-C0607E7142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97280" y="4853091"/>
            <a:ext cx="4922520" cy="258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292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4810" y="4853091"/>
            <a:ext cx="586740" cy="258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75472711-4FCB-2141-A321-C0607E7142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97280" y="4853091"/>
            <a:ext cx="4922520" cy="258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406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" y="1836831"/>
            <a:ext cx="9143999" cy="14698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7"/>
          <p:cNvSpPr>
            <a:spLocks noGrp="1"/>
          </p:cNvSpPr>
          <p:nvPr>
            <p:ph type="title"/>
          </p:nvPr>
        </p:nvSpPr>
        <p:spPr>
          <a:xfrm>
            <a:off x="2844800" y="1836805"/>
            <a:ext cx="6299200" cy="146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en-US" sz="3600" b="0" i="0" baseline="0">
                <a:solidFill>
                  <a:srgbClr val="0D6FBD"/>
                </a:solidFill>
                <a:cs typeface="Myriad Pro Cond"/>
              </a:defRPr>
            </a:lvl1pPr>
          </a:lstStyle>
          <a:p>
            <a:pPr marL="0" lvl="0" algn="l"/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Generic3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3" t="19035" r="2681"/>
          <a:stretch/>
        </p:blipFill>
        <p:spPr>
          <a:xfrm>
            <a:off x="338667" y="1833630"/>
            <a:ext cx="2209523" cy="1473014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1836805"/>
            <a:ext cx="338667" cy="14698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36553" y="0"/>
            <a:ext cx="0" cy="514350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H="1">
            <a:off x="0" y="3306670"/>
            <a:ext cx="9144001" cy="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9567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" y="1836831"/>
            <a:ext cx="9143999" cy="1469839"/>
          </a:xfrm>
          <a:prstGeom prst="rect">
            <a:avLst/>
          </a:prstGeom>
          <a:solidFill>
            <a:srgbClr val="0D6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7"/>
          <p:cNvSpPr>
            <a:spLocks noGrp="1"/>
          </p:cNvSpPr>
          <p:nvPr>
            <p:ph type="title"/>
          </p:nvPr>
        </p:nvSpPr>
        <p:spPr>
          <a:xfrm>
            <a:off x="2844800" y="1836766"/>
            <a:ext cx="6299200" cy="146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en-US" sz="3600" b="0" i="0" baseline="0">
                <a:solidFill>
                  <a:srgbClr val="FFFFFF"/>
                </a:solidFill>
                <a:cs typeface="Myriad Pro Cond"/>
              </a:defRPr>
            </a:lvl1pPr>
          </a:lstStyle>
          <a:p>
            <a:pPr marL="0" lvl="0" algn="l"/>
            <a:r>
              <a:rPr lang="en-US" dirty="0"/>
              <a:t>Click to edit Master title style</a:t>
            </a:r>
          </a:p>
        </p:txBody>
      </p:sp>
      <p:pic>
        <p:nvPicPr>
          <p:cNvPr id="15" name="Picture 14" descr="Generic3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3" t="19035" r="2681"/>
          <a:stretch/>
        </p:blipFill>
        <p:spPr>
          <a:xfrm>
            <a:off x="338667" y="1833591"/>
            <a:ext cx="2209523" cy="1473014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1836766"/>
            <a:ext cx="338667" cy="14698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36553" y="0"/>
            <a:ext cx="0" cy="514350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flipH="1">
            <a:off x="0" y="3306670"/>
            <a:ext cx="9144001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7115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/>
            </a:lvl1pPr>
            <a:lvl2pPr marL="742950" indent="-285750">
              <a:buClr>
                <a:schemeClr val="accent1"/>
              </a:buClr>
              <a:buFont typeface="Wingdings" charset="2"/>
              <a:buChar char="§"/>
              <a:defRPr/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Wingdings" charset="2"/>
              <a:buChar char="§"/>
              <a:defRPr/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4810" y="4853091"/>
            <a:ext cx="586740" cy="258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5472711-4FCB-2141-A321-C0607E7142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97280" y="4853091"/>
            <a:ext cx="4922520" cy="258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32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508000" y="964566"/>
            <a:ext cx="3924300" cy="369355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2400"/>
            </a:lvl1pPr>
            <a:lvl2pPr marL="742950" indent="-285750">
              <a:buClr>
                <a:schemeClr val="accent1"/>
              </a:buClr>
              <a:buFont typeface="Wingdings" charset="2"/>
              <a:buChar char="§"/>
              <a:defRPr sz="2000"/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Font typeface="Wingdings" charset="2"/>
              <a:buChar char="§"/>
              <a:defRPr sz="1600"/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964566"/>
            <a:ext cx="3924300" cy="369355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2400"/>
            </a:lvl1pPr>
            <a:lvl2pPr marL="742950" indent="-285750">
              <a:buClr>
                <a:schemeClr val="accent1"/>
              </a:buClr>
              <a:buFont typeface="Wingdings" charset="2"/>
              <a:buChar char="§"/>
              <a:defRPr sz="2000"/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Font typeface="Wingdings" charset="2"/>
              <a:buChar char="§"/>
              <a:defRPr sz="1600"/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4810" y="4853091"/>
            <a:ext cx="586740" cy="258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5472711-4FCB-2141-A321-C0607E7142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97280" y="4853091"/>
            <a:ext cx="4922520" cy="258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45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4810" y="4853091"/>
            <a:ext cx="586740" cy="258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5472711-4FCB-2141-A321-C0607E7142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97280" y="4853091"/>
            <a:ext cx="4922520" cy="258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553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4810" y="4853091"/>
            <a:ext cx="586740" cy="258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5472711-4FCB-2141-A321-C0607E7142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97280" y="4853091"/>
            <a:ext cx="4922520" cy="258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806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4810" y="4853091"/>
            <a:ext cx="586740" cy="258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75472711-4FCB-2141-A321-C0607E7142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97280" y="4853091"/>
            <a:ext cx="4922520" cy="258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628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964566"/>
            <a:ext cx="3924300" cy="369355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964566"/>
            <a:ext cx="3924300" cy="369355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4810" y="4853091"/>
            <a:ext cx="586740" cy="258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75472711-4FCB-2141-A321-C0607E7142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97280" y="4853091"/>
            <a:ext cx="4922520" cy="258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84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784" y="2495550"/>
            <a:ext cx="1556362" cy="48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56" r:id="rId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D6F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0146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57" r:id="rId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0149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55" r:id="rId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269478"/>
            <a:ext cx="8178800" cy="4798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l"/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964565"/>
            <a:ext cx="8178800" cy="3638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</a:pPr>
            <a:r>
              <a:rPr lang="en-US" dirty="0"/>
              <a:t>Click to edit Master text styles</a:t>
            </a:r>
          </a:p>
          <a:p>
            <a:pPr marL="742950" lvl="1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</a:pPr>
            <a:r>
              <a:rPr lang="en-US" dirty="0"/>
              <a:t>Second level</a:t>
            </a:r>
          </a:p>
          <a:p>
            <a:pPr marL="1143000" lvl="2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</a:pPr>
            <a:r>
              <a:rPr lang="en-US" dirty="0"/>
              <a:t>Third level</a:t>
            </a:r>
          </a:p>
          <a:p>
            <a:pPr marL="1600200" lvl="3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</a:pPr>
            <a:r>
              <a:rPr lang="en-US" dirty="0"/>
              <a:t>Fourth level</a:t>
            </a:r>
          </a:p>
          <a:p>
            <a:pPr marL="2057400" lvl="4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</a:pPr>
            <a:r>
              <a:rPr lang="en-US" dirty="0"/>
              <a:t>Fifth level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1" y="4806948"/>
            <a:ext cx="336552" cy="336552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rgbClr val="0D6FB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0" y="4806948"/>
            <a:ext cx="8229600" cy="0"/>
          </a:xfrm>
          <a:prstGeom prst="line">
            <a:avLst/>
          </a:prstGeom>
          <a:ln w="19050" cmpd="sng">
            <a:gradFill flip="none" rotWithShape="1">
              <a:gsLst>
                <a:gs pos="0">
                  <a:schemeClr val="accent1"/>
                </a:gs>
                <a:gs pos="100000">
                  <a:prstClr val="white"/>
                </a:gs>
              </a:gsLst>
              <a:lin ang="0" scaled="0"/>
              <a:tileRect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336553" y="901065"/>
            <a:ext cx="0" cy="4242435"/>
          </a:xfrm>
          <a:prstGeom prst="line">
            <a:avLst/>
          </a:prstGeom>
          <a:ln w="19050" cmpd="sng">
            <a:gradFill flip="none" rotWithShape="1">
              <a:gsLst>
                <a:gs pos="0">
                  <a:schemeClr val="accent1"/>
                </a:gs>
                <a:gs pos="100000">
                  <a:prstClr val="white"/>
                </a:gs>
              </a:gsLst>
              <a:lin ang="5400000" scaled="0"/>
              <a:tileRect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4810" y="4853091"/>
            <a:ext cx="586740" cy="258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5472711-4FCB-2141-A321-C0607E7142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97280" y="4853091"/>
            <a:ext cx="4922520" cy="258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633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12" r:id="rId1"/>
    <p:sldLayoutId id="2147493514" r:id="rId2"/>
    <p:sldLayoutId id="2147493516" r:id="rId3"/>
    <p:sldLayoutId id="2147493517" r:id="rId4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lang="en-US" sz="3200" b="0" i="0" kern="1200">
          <a:solidFill>
            <a:srgbClr val="0D6FBD"/>
          </a:solidFill>
          <a:latin typeface="+mj-lt"/>
          <a:ea typeface="+mj-ea"/>
          <a:cs typeface="Myriad Pro Con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+mj-lt"/>
          <a:ea typeface="+mn-ea"/>
          <a:cs typeface="Myriad Pro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lang="en-US" sz="2000" i="0" kern="1200" dirty="0" smtClean="0">
          <a:solidFill>
            <a:schemeClr val="tx1"/>
          </a:solidFill>
          <a:latin typeface="+mj-lt"/>
          <a:ea typeface="+mn-ea"/>
          <a:cs typeface="Myriad Pro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lang="en-US" sz="1800" kern="1200" dirty="0" smtClean="0">
          <a:solidFill>
            <a:schemeClr val="tx1"/>
          </a:solidFill>
          <a:latin typeface="+mj-lt"/>
          <a:ea typeface="+mn-ea"/>
          <a:cs typeface="Myriad Pro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lang="en-US" sz="1600" kern="1200" dirty="0" smtClean="0">
          <a:solidFill>
            <a:schemeClr val="tx1"/>
          </a:solidFill>
          <a:latin typeface="+mj-lt"/>
          <a:ea typeface="+mn-ea"/>
          <a:cs typeface="Myriad Pro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»"/>
        <a:defRPr lang="en-US" sz="1600" i="1" kern="1200" dirty="0">
          <a:solidFill>
            <a:schemeClr val="tx1"/>
          </a:solidFill>
          <a:latin typeface="+mj-lt"/>
          <a:ea typeface="+mn-ea"/>
          <a:cs typeface="Myriad Pr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D6F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269478"/>
            <a:ext cx="8229600" cy="4798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l"/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964566"/>
            <a:ext cx="8178800" cy="3693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1" y="4806948"/>
            <a:ext cx="336552" cy="3365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0" y="4806948"/>
            <a:ext cx="9144000" cy="0"/>
          </a:xfrm>
          <a:prstGeom prst="line">
            <a:avLst/>
          </a:prstGeom>
          <a:ln w="19050" cmpd="sng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336553" y="0"/>
            <a:ext cx="0" cy="5143501"/>
          </a:xfrm>
          <a:prstGeom prst="line">
            <a:avLst/>
          </a:prstGeom>
          <a:ln w="19050" cmpd="sng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4810" y="4853091"/>
            <a:ext cx="586740" cy="258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75472711-4FCB-2141-A321-C0607E7142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97280" y="4853091"/>
            <a:ext cx="4922520" cy="258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006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26" r:id="rId1"/>
    <p:sldLayoutId id="2147493528" r:id="rId2"/>
    <p:sldLayoutId id="2147493530" r:id="rId3"/>
    <p:sldLayoutId id="2147493531" r:id="rId4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lang="en-US" sz="3200" b="0" i="0" kern="1200">
          <a:solidFill>
            <a:srgbClr val="FFFFFF"/>
          </a:solidFill>
          <a:latin typeface="+mj-lt"/>
          <a:ea typeface="+mj-ea"/>
          <a:cs typeface="Myriad Pro Con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bg1"/>
        </a:buClr>
        <a:buFont typeface="Wingdings" charset="2"/>
        <a:buChar char="§"/>
        <a:defRPr lang="en-US" sz="2400" kern="1200" dirty="0" smtClean="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bg1"/>
        </a:buClr>
        <a:buFont typeface="Wingdings" charset="2"/>
        <a:buChar char="§"/>
        <a:defRPr lang="en-US" sz="2000" kern="1200" dirty="0" smtClean="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bg1"/>
        </a:buClr>
        <a:buFont typeface="Wingdings" charset="2"/>
        <a:buChar char="§"/>
        <a:defRPr lang="en-US" sz="1800" kern="1200" dirty="0" smtClean="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bg1"/>
        </a:buClr>
        <a:buFont typeface="Wingdings" charset="2"/>
        <a:buChar char="§"/>
        <a:defRPr lang="en-US" sz="1600" kern="1200" dirty="0" smtClean="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bg1"/>
        </a:buClr>
        <a:buFont typeface="Wingdings" charset="2"/>
        <a:buChar char="§"/>
        <a:defRPr lang="en-US" sz="1600" i="1" kern="1200" dirty="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Jason.Chen@rsginc.com" TargetMode="External"/><Relationship Id="rId2" Type="http://schemas.openxmlformats.org/officeDocument/2006/relationships/hyperlink" Target="mailto:miquelro@cdmsmith.com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mailto:Greg.Giaimo@dot.ohio.go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June 4, 2019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Estimating Simulation Demand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Converting Demand Model Forecasts into Usable Data for Microsimulations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Roberto Miquel, AICP</a:t>
            </a:r>
          </a:p>
        </p:txBody>
      </p:sp>
    </p:spTree>
    <p:extLst>
      <p:ext uri="{BB962C8B-B14F-4D97-AF65-F5344CB8AC3E}">
        <p14:creationId xmlns:p14="http://schemas.microsoft.com/office/powerpoint/2010/main" val="3368657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9D72DC-8E2C-40E2-BACF-4414BAEB1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Studies (cont.)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019EABE-8939-40B4-BF7A-0DB66C697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303" y="749300"/>
            <a:ext cx="8091394" cy="536711"/>
          </a:xfrm>
        </p:spPr>
        <p:txBody>
          <a:bodyPr>
            <a:normAutofit/>
          </a:bodyPr>
          <a:lstStyle/>
          <a:p>
            <a:r>
              <a:rPr lang="en-US" sz="2200" dirty="0"/>
              <a:t>Iterative Matrix Estimation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1E58AEC1-479C-44BC-BEAD-0106D2A8AA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2625359"/>
              </p:ext>
            </p:extLst>
          </p:nvPr>
        </p:nvGraphicFramePr>
        <p:xfrm>
          <a:off x="1907241" y="1159547"/>
          <a:ext cx="5367618" cy="3638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9951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9D72DC-8E2C-40E2-BACF-4414BAEB1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Studies (cont.)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360054-EAF2-44E3-8D44-6BF5871B68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Key takeaways:</a:t>
            </a:r>
          </a:p>
          <a:p>
            <a:pPr lvl="1"/>
            <a:r>
              <a:rPr lang="en-US" dirty="0"/>
              <a:t>Validate models to project base year / existing condition</a:t>
            </a:r>
          </a:p>
          <a:p>
            <a:pPr lvl="2"/>
            <a:r>
              <a:rPr lang="en-US" dirty="0"/>
              <a:t>Existing condition transportation facilities, traffic counts, intersections</a:t>
            </a:r>
          </a:p>
          <a:p>
            <a:pPr lvl="2"/>
            <a:r>
              <a:rPr lang="en-US" dirty="0"/>
              <a:t>Make sure model runs to convergence</a:t>
            </a:r>
          </a:p>
          <a:p>
            <a:pPr lvl="2"/>
            <a:r>
              <a:rPr lang="en-US" dirty="0"/>
              <a:t>Focus validation on study area, not entire regional model</a:t>
            </a:r>
          </a:p>
          <a:p>
            <a:pPr lvl="1"/>
            <a:r>
              <a:rPr lang="en-US" dirty="0"/>
              <a:t>Collect hourly turning movement counts for matrix estimation</a:t>
            </a:r>
          </a:p>
          <a:p>
            <a:pPr lvl="1"/>
            <a:r>
              <a:rPr lang="en-US" dirty="0"/>
              <a:t>Validate matrix estimation results</a:t>
            </a:r>
          </a:p>
          <a:p>
            <a:pPr lvl="2"/>
            <a:r>
              <a:rPr lang="en-US" dirty="0"/>
              <a:t>GEH &lt; 5; good</a:t>
            </a:r>
          </a:p>
          <a:p>
            <a:pPr lvl="2"/>
            <a:r>
              <a:rPr lang="en-US" dirty="0"/>
              <a:t>5 ≤ GEH ≥ 10; review for potential error</a:t>
            </a:r>
          </a:p>
          <a:p>
            <a:pPr lvl="2"/>
            <a:r>
              <a:rPr lang="en-US" dirty="0"/>
              <a:t>GEH &gt; 10; refine model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5CB12E-0933-487F-8035-4415A7D7F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505" y="3227795"/>
            <a:ext cx="2839365" cy="164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388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Questions/Discussion</a:t>
            </a:r>
          </a:p>
        </p:txBody>
      </p:sp>
    </p:spTree>
    <p:extLst>
      <p:ext uri="{BB962C8B-B14F-4D97-AF65-F5344CB8AC3E}">
        <p14:creationId xmlns:p14="http://schemas.microsoft.com/office/powerpoint/2010/main" val="1036706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054101"/>
            <a:ext cx="4064000" cy="15176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500" dirty="0"/>
              <a:t>Roberto Miquel, AICP</a:t>
            </a:r>
          </a:p>
          <a:p>
            <a:pPr marL="0" indent="0">
              <a:buNone/>
            </a:pPr>
            <a:r>
              <a:rPr lang="en-US" sz="1500" dirty="0"/>
              <a:t>CDM Smith</a:t>
            </a:r>
          </a:p>
          <a:p>
            <a:pPr marL="0" indent="0">
              <a:buNone/>
            </a:pPr>
            <a:r>
              <a:rPr lang="en-US" sz="1500" dirty="0"/>
              <a:t>5400 Glenwood Ave., Raleigh, NC 27612</a:t>
            </a:r>
          </a:p>
          <a:p>
            <a:pPr marL="0" indent="0">
              <a:buNone/>
            </a:pPr>
            <a:r>
              <a:rPr lang="en-US" sz="1500" dirty="0">
                <a:hlinkClick r:id="rId2"/>
              </a:rPr>
              <a:t>miquelro@cdmsmith.com</a:t>
            </a:r>
            <a:endParaRPr lang="en-US" sz="1500" dirty="0"/>
          </a:p>
          <a:p>
            <a:pPr marL="0" indent="0">
              <a:buNone/>
            </a:pPr>
            <a:r>
              <a:rPr lang="en-US" sz="1500" dirty="0"/>
              <a:t>919.325.3605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1D8C34-25BF-B24F-8113-5E98B08380E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44502FF-31EE-434B-908E-761F797F4034}"/>
              </a:ext>
            </a:extLst>
          </p:cNvPr>
          <p:cNvSpPr txBox="1">
            <a:spLocks/>
          </p:cNvSpPr>
          <p:nvPr/>
        </p:nvSpPr>
        <p:spPr>
          <a:xfrm>
            <a:off x="4572000" y="1054100"/>
            <a:ext cx="4064000" cy="15176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bg1"/>
              </a:buClr>
              <a:buFont typeface="Wingdings" charset="2"/>
              <a:buChar char="§"/>
              <a:defRPr lang="en-US" sz="240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bg1"/>
              </a:buClr>
              <a:buFont typeface="Wingdings" charset="2"/>
              <a:buChar char="§"/>
              <a:defRPr lang="en-US" sz="200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bg1"/>
              </a:buClr>
              <a:buFont typeface="Wingdings" charset="2"/>
              <a:buChar char="§"/>
              <a:defRPr lang="en-US" sz="180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bg1"/>
              </a:buClr>
              <a:buFont typeface="Wingdings" charset="2"/>
              <a:buChar char="§"/>
              <a:defRPr lang="en-US" sz="160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1"/>
              </a:buClr>
              <a:buFont typeface="Wingdings" charset="2"/>
              <a:buChar char="§"/>
              <a:defRPr lang="en-US" sz="1600" i="1" kern="120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sz="1600" dirty="0"/>
              <a:t>Jason Chen, Ph.D.</a:t>
            </a:r>
          </a:p>
          <a:p>
            <a:pPr marL="0" indent="0">
              <a:buFont typeface="Wingdings" charset="2"/>
              <a:buNone/>
            </a:pPr>
            <a:r>
              <a:rPr lang="en-US" sz="1600" dirty="0"/>
              <a:t>RSG</a:t>
            </a:r>
          </a:p>
          <a:p>
            <a:pPr marL="0" indent="0">
              <a:buFont typeface="Wingdings" charset="2"/>
              <a:buNone/>
            </a:pPr>
            <a:r>
              <a:rPr lang="en-US" sz="1600" dirty="0"/>
              <a:t>55 Railroad Row, White River Junction, VT 05001</a:t>
            </a:r>
          </a:p>
          <a:p>
            <a:pPr marL="0" indent="0">
              <a:buFont typeface="Wingdings" charset="2"/>
              <a:buNone/>
            </a:pPr>
            <a:r>
              <a:rPr lang="en-US" sz="1600" dirty="0">
                <a:hlinkClick r:id="rId3"/>
              </a:rPr>
              <a:t>Jason.Chen@rsginc.com</a:t>
            </a:r>
            <a:r>
              <a:rPr lang="en-US" sz="1600" dirty="0"/>
              <a:t> </a:t>
            </a:r>
          </a:p>
          <a:p>
            <a:pPr marL="0" indent="0">
              <a:buFont typeface="Wingdings" charset="2"/>
              <a:buNone/>
            </a:pPr>
            <a:r>
              <a:rPr lang="en-US" sz="1600" dirty="0"/>
              <a:t>802.359.6431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7AF94FD-1345-4E2F-A5EE-5A298E37BD50}"/>
              </a:ext>
            </a:extLst>
          </p:cNvPr>
          <p:cNvSpPr txBox="1">
            <a:spLocks/>
          </p:cNvSpPr>
          <p:nvPr/>
        </p:nvSpPr>
        <p:spPr>
          <a:xfrm>
            <a:off x="2540000" y="2799978"/>
            <a:ext cx="4064000" cy="15176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bg1"/>
              </a:buClr>
              <a:buFont typeface="Wingdings" charset="2"/>
              <a:buChar char="§"/>
              <a:defRPr lang="en-US" sz="240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bg1"/>
              </a:buClr>
              <a:buFont typeface="Wingdings" charset="2"/>
              <a:buChar char="§"/>
              <a:defRPr lang="en-US" sz="200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bg1"/>
              </a:buClr>
              <a:buFont typeface="Wingdings" charset="2"/>
              <a:buChar char="§"/>
              <a:defRPr lang="en-US" sz="180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bg1"/>
              </a:buClr>
              <a:buFont typeface="Wingdings" charset="2"/>
              <a:buChar char="§"/>
              <a:defRPr lang="en-US" sz="160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1"/>
              </a:buClr>
              <a:buFont typeface="Wingdings" charset="2"/>
              <a:buChar char="§"/>
              <a:defRPr lang="en-US" sz="1600" i="1" kern="120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sz="1600" dirty="0"/>
              <a:t>Gregory T. Giaimo, P.E.</a:t>
            </a:r>
          </a:p>
          <a:p>
            <a:pPr marL="0" indent="0">
              <a:buFont typeface="Wingdings" charset="2"/>
              <a:buNone/>
            </a:pPr>
            <a:r>
              <a:rPr lang="en-US" sz="1600" dirty="0"/>
              <a:t>ODOT Office of Statewide Planning and Research</a:t>
            </a:r>
          </a:p>
          <a:p>
            <a:pPr marL="0" indent="0">
              <a:buFont typeface="Wingdings" charset="2"/>
              <a:buNone/>
            </a:pPr>
            <a:r>
              <a:rPr lang="en-US" sz="1600" dirty="0"/>
              <a:t>1980 W. Broad Street, MS 3280 Columbus, OH 43223</a:t>
            </a:r>
          </a:p>
          <a:p>
            <a:pPr marL="0" indent="0">
              <a:buFont typeface="Wingdings" charset="2"/>
              <a:buNone/>
            </a:pPr>
            <a:r>
              <a:rPr lang="en-US" sz="1600" dirty="0">
                <a:hlinkClick r:id="rId4"/>
              </a:rPr>
              <a:t>Greg.Giaimo@dot.ohio.gov</a:t>
            </a:r>
            <a:r>
              <a:rPr lang="en-US" sz="1600" dirty="0"/>
              <a:t> </a:t>
            </a:r>
          </a:p>
          <a:p>
            <a:pPr marL="0" indent="0">
              <a:buFont typeface="Wingdings" charset="2"/>
              <a:buNone/>
            </a:pPr>
            <a:r>
              <a:rPr lang="en-US" sz="1600" dirty="0"/>
              <a:t>614.752. 5738</a:t>
            </a:r>
          </a:p>
        </p:txBody>
      </p:sp>
    </p:spTree>
    <p:extLst>
      <p:ext uri="{BB962C8B-B14F-4D97-AF65-F5344CB8AC3E}">
        <p14:creationId xmlns:p14="http://schemas.microsoft.com/office/powerpoint/2010/main" val="195843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08000" y="1066799"/>
            <a:ext cx="8178800" cy="3536315"/>
          </a:xfrm>
        </p:spPr>
        <p:txBody>
          <a:bodyPr>
            <a:normAutofit/>
          </a:bodyPr>
          <a:lstStyle/>
          <a:p>
            <a:r>
              <a:rPr lang="en-US" dirty="0"/>
              <a:t>Ohio Department of Transportation</a:t>
            </a:r>
          </a:p>
          <a:p>
            <a:r>
              <a:rPr lang="en-US" dirty="0"/>
              <a:t>RSG</a:t>
            </a:r>
          </a:p>
          <a:p>
            <a:r>
              <a:rPr lang="en-US" dirty="0"/>
              <a:t>CDM Smith</a:t>
            </a:r>
          </a:p>
          <a:p>
            <a:r>
              <a:rPr lang="en-US" dirty="0"/>
              <a:t>TRB Planning Applications Conference</a:t>
            </a:r>
          </a:p>
          <a:p>
            <a:pPr lvl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472711-4FCB-2141-A321-C0607E714264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2050" name="Picture 1" descr="OhioDepartmentofTransportation-forEmail">
            <a:extLst>
              <a:ext uri="{FF2B5EF4-FFF2-40B4-BE49-F238E27FC236}">
                <a16:creationId xmlns:a16="http://schemas.microsoft.com/office/drawing/2014/main" id="{954153AE-79FE-4E97-B7C1-E401E7F99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" y="3588121"/>
            <a:ext cx="2046136" cy="353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61BC0F-78AF-4800-8A8F-FE54F1B657D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141" y="3553808"/>
            <a:ext cx="1486460" cy="4224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3211B0C-DB53-4E2C-8DB9-9AA8A06145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7400" y="3367793"/>
            <a:ext cx="1588994" cy="79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231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8332BA1-D990-46E0-BD87-B20504806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8DA469-B96B-4672-BFE1-DBFB8B2DA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Methodological Guidance</a:t>
            </a:r>
          </a:p>
          <a:p>
            <a:pPr lvl="1"/>
            <a:r>
              <a:rPr lang="en-US" dirty="0"/>
              <a:t>Guidance documented</a:t>
            </a:r>
          </a:p>
          <a:p>
            <a:pPr lvl="1"/>
            <a:r>
              <a:rPr lang="en-US" dirty="0"/>
              <a:t>Supported techniques</a:t>
            </a:r>
          </a:p>
          <a:p>
            <a:pPr lvl="1"/>
            <a:r>
              <a:rPr lang="en-US" dirty="0"/>
              <a:t>References to SDE tool</a:t>
            </a:r>
          </a:p>
          <a:p>
            <a:endParaRPr lang="en-US" dirty="0"/>
          </a:p>
          <a:p>
            <a:r>
              <a:rPr lang="en-US" sz="2200" dirty="0"/>
              <a:t>SDE Tool</a:t>
            </a:r>
          </a:p>
          <a:p>
            <a:pPr lvl="1"/>
            <a:r>
              <a:rPr lang="en-US" dirty="0"/>
              <a:t>Primarily Cube-based tool</a:t>
            </a:r>
          </a:p>
          <a:p>
            <a:pPr lvl="1"/>
            <a:r>
              <a:rPr lang="en-US" dirty="0"/>
              <a:t>Some supporting spreadsheets</a:t>
            </a:r>
          </a:p>
          <a:p>
            <a:pPr lvl="1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40967A-5C54-483F-9A65-D7E1B2B90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5607" y="329396"/>
            <a:ext cx="2033705" cy="2635087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1C4ACA-D422-4238-9FB9-6E2E66551E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1305" y="3072116"/>
            <a:ext cx="3006772" cy="1801906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440057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8332BA1-D990-46E0-BD87-B20504806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Methodological Guidance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8DA469-B96B-4672-BFE1-DBFB8B2DA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Support the process of traffic analysis using microsimulation (Synchro and </a:t>
            </a:r>
            <a:r>
              <a:rPr lang="en-US" sz="2200" dirty="0" err="1"/>
              <a:t>TransModeler</a:t>
            </a:r>
            <a:r>
              <a:rPr lang="en-US" sz="2200" dirty="0"/>
              <a:t>)</a:t>
            </a:r>
          </a:p>
          <a:p>
            <a:r>
              <a:rPr lang="en-US" sz="2200" dirty="0"/>
              <a:t>Intended to use travel demand model as starting point</a:t>
            </a:r>
          </a:p>
          <a:p>
            <a:r>
              <a:rPr lang="en-US" sz="2200" dirty="0"/>
              <a:t>Seeks to maintain consistency with ODOT’s forecasting procedures</a:t>
            </a:r>
          </a:p>
          <a:p>
            <a:r>
              <a:rPr lang="en-US" sz="2200" dirty="0"/>
              <a:t>Multi-step process that addresses: base year conditions, forecast year conditions, and project alternative networks</a:t>
            </a:r>
          </a:p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DCE66CB-C9F3-4D9A-9F70-5C31DC67C5C0}"/>
              </a:ext>
            </a:extLst>
          </p:cNvPr>
          <p:cNvGrpSpPr/>
          <p:nvPr/>
        </p:nvGrpSpPr>
        <p:grpSpPr>
          <a:xfrm>
            <a:off x="1968510" y="3389625"/>
            <a:ext cx="5257780" cy="1689737"/>
            <a:chOff x="0" y="0"/>
            <a:chExt cx="6076950" cy="2593975"/>
          </a:xfrm>
        </p:grpSpPr>
        <p:sp>
          <p:nvSpPr>
            <p:cNvPr id="6" name="Text Box 236">
              <a:extLst>
                <a:ext uri="{FF2B5EF4-FFF2-40B4-BE49-F238E27FC236}">
                  <a16:creationId xmlns:a16="http://schemas.microsoft.com/office/drawing/2014/main" id="{B52E8A1C-75A6-4087-9F41-B7D1B17760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676275"/>
              <a:ext cx="1190625" cy="11144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10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600" dirty="0">
                  <a:effectLst/>
                  <a:latin typeface="Trebuchet MS" panose="020B0603020202020204" pitchFamily="34" charset="0"/>
                  <a:ea typeface="Trebuchet MS" panose="020B0603020202020204" pitchFamily="34" charset="0"/>
                  <a:cs typeface="Times New Roman" panose="02020603050405020304" pitchFamily="18" charset="0"/>
                </a:rPr>
                <a:t>Develop future year forecast simulation matrix as per standard SDE procedure accounting for DHV as necessary.</a:t>
              </a:r>
            </a:p>
          </p:txBody>
        </p:sp>
        <p:sp>
          <p:nvSpPr>
            <p:cNvPr id="7" name="Text Box 249">
              <a:extLst>
                <a:ext uri="{FF2B5EF4-FFF2-40B4-BE49-F238E27FC236}">
                  <a16:creationId xmlns:a16="http://schemas.microsoft.com/office/drawing/2014/main" id="{3A44C024-53CF-4959-A080-597E4E4A2C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7850" y="819150"/>
              <a:ext cx="1085850" cy="8445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10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600">
                  <a:effectLst/>
                  <a:latin typeface="Trebuchet MS" panose="020B0603020202020204" pitchFamily="34" charset="0"/>
                  <a:ea typeface="Trebuchet MS" panose="020B0603020202020204" pitchFamily="34" charset="0"/>
                  <a:cs typeface="Times New Roman" panose="02020603050405020304" pitchFamily="18" charset="0"/>
                </a:rPr>
                <a:t>Assign simulation matrix to network and compare flow to existing traffic for reasonableness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71DA3C2-588F-4F69-BB1B-EAD20CEF0F3C}"/>
                </a:ext>
              </a:extLst>
            </p:cNvPr>
            <p:cNvCxnSpPr/>
            <p:nvPr/>
          </p:nvCxnSpPr>
          <p:spPr>
            <a:xfrm>
              <a:off x="1190625" y="1228725"/>
              <a:ext cx="647700" cy="63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78DFE54C-FF14-4DC2-B94C-C665C903145C}"/>
                </a:ext>
              </a:extLst>
            </p:cNvPr>
            <p:cNvCxnSpPr/>
            <p:nvPr/>
          </p:nvCxnSpPr>
          <p:spPr>
            <a:xfrm>
              <a:off x="2943225" y="1238250"/>
              <a:ext cx="647700" cy="38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lowchart: Decision 9">
              <a:extLst>
                <a:ext uri="{FF2B5EF4-FFF2-40B4-BE49-F238E27FC236}">
                  <a16:creationId xmlns:a16="http://schemas.microsoft.com/office/drawing/2014/main" id="{B596B5C5-F710-43FC-AAEF-785D752C8195}"/>
                </a:ext>
              </a:extLst>
            </p:cNvPr>
            <p:cNvSpPr/>
            <p:nvPr/>
          </p:nvSpPr>
          <p:spPr>
            <a:xfrm>
              <a:off x="3590925" y="857250"/>
              <a:ext cx="1466850" cy="790575"/>
            </a:xfrm>
            <a:prstGeom prst="flowChartDecisi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0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600">
                  <a:solidFill>
                    <a:srgbClr val="000000"/>
                  </a:solidFill>
                  <a:effectLst/>
                  <a:ea typeface="Trebuchet MS" panose="020B0603020202020204" pitchFamily="34" charset="0"/>
                  <a:cs typeface="Times New Roman" panose="02020603050405020304" pitchFamily="18" charset="0"/>
                </a:rPr>
                <a:t>Is forecast too low?</a:t>
              </a:r>
              <a:endParaRPr lang="en-US" sz="600">
                <a:effectLst/>
                <a:ea typeface="Trebuchet MS" panose="020B0603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 Box 243">
              <a:extLst>
                <a:ext uri="{FF2B5EF4-FFF2-40B4-BE49-F238E27FC236}">
                  <a16:creationId xmlns:a16="http://schemas.microsoft.com/office/drawing/2014/main" id="{C43756A8-27F0-4934-9E3C-34D3F73F5F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6800" y="0"/>
              <a:ext cx="1047750" cy="6762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10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600">
                  <a:effectLst/>
                  <a:latin typeface="Trebuchet MS" panose="020B0603020202020204" pitchFamily="34" charset="0"/>
                  <a:ea typeface="Trebuchet MS" panose="020B0603020202020204" pitchFamily="34" charset="0"/>
                  <a:cs typeface="Times New Roman" panose="02020603050405020304" pitchFamily="18" charset="0"/>
                </a:rPr>
                <a:t>No further adjustments required to matrix</a:t>
              </a:r>
            </a:p>
          </p:txBody>
        </p:sp>
        <p:cxnSp>
          <p:nvCxnSpPr>
            <p:cNvPr id="12" name="Connector: Elbow 11">
              <a:extLst>
                <a:ext uri="{FF2B5EF4-FFF2-40B4-BE49-F238E27FC236}">
                  <a16:creationId xmlns:a16="http://schemas.microsoft.com/office/drawing/2014/main" id="{453EAF11-FCF3-4826-83A4-F416E6BF014B}"/>
                </a:ext>
              </a:extLst>
            </p:cNvPr>
            <p:cNvCxnSpPr/>
            <p:nvPr/>
          </p:nvCxnSpPr>
          <p:spPr>
            <a:xfrm flipV="1">
              <a:off x="4305300" y="333375"/>
              <a:ext cx="558800" cy="520700"/>
            </a:xfrm>
            <a:prstGeom prst="bentConnector3">
              <a:avLst>
                <a:gd name="adj1" fmla="val -1282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 Box 245">
              <a:extLst>
                <a:ext uri="{FF2B5EF4-FFF2-40B4-BE49-F238E27FC236}">
                  <a16:creationId xmlns:a16="http://schemas.microsoft.com/office/drawing/2014/main" id="{FC4804C3-2B24-4A70-9F59-03C4F2246C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0050" y="142875"/>
              <a:ext cx="342900" cy="234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10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600">
                  <a:effectLst/>
                  <a:latin typeface="Trebuchet MS" panose="020B0603020202020204" pitchFamily="34" charset="0"/>
                  <a:ea typeface="Trebuchet MS" panose="020B0603020202020204" pitchFamily="34" charset="0"/>
                  <a:cs typeface="Times New Roman" panose="02020603050405020304" pitchFamily="18" charset="0"/>
                </a:rPr>
                <a:t>No</a:t>
              </a:r>
            </a:p>
          </p:txBody>
        </p:sp>
        <p:cxnSp>
          <p:nvCxnSpPr>
            <p:cNvPr id="14" name="Connector: Elbow 13">
              <a:extLst>
                <a:ext uri="{FF2B5EF4-FFF2-40B4-BE49-F238E27FC236}">
                  <a16:creationId xmlns:a16="http://schemas.microsoft.com/office/drawing/2014/main" id="{FBE5791F-C166-44B3-B4EC-F62CE436A945}"/>
                </a:ext>
              </a:extLst>
            </p:cNvPr>
            <p:cNvCxnSpPr/>
            <p:nvPr/>
          </p:nvCxnSpPr>
          <p:spPr>
            <a:xfrm>
              <a:off x="5038725" y="1247775"/>
              <a:ext cx="501650" cy="679450"/>
            </a:xfrm>
            <a:prstGeom prst="bentConnector3">
              <a:avLst>
                <a:gd name="adj1" fmla="val 10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 Box 246">
              <a:extLst>
                <a:ext uri="{FF2B5EF4-FFF2-40B4-BE49-F238E27FC236}">
                  <a16:creationId xmlns:a16="http://schemas.microsoft.com/office/drawing/2014/main" id="{BDF1DF0D-85D5-497B-A167-14FF2A993F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9200" y="1914525"/>
              <a:ext cx="1047750" cy="6794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10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600">
                  <a:effectLst/>
                  <a:latin typeface="Trebuchet MS" panose="020B0603020202020204" pitchFamily="34" charset="0"/>
                  <a:ea typeface="Trebuchet MS" panose="020B0603020202020204" pitchFamily="34" charset="0"/>
                  <a:cs typeface="Times New Roman" panose="02020603050405020304" pitchFamily="18" charset="0"/>
                </a:rPr>
                <a:t>Adjust DHV factor and apply to simulation matrix</a:t>
              </a:r>
            </a:p>
          </p:txBody>
        </p:sp>
        <p:cxnSp>
          <p:nvCxnSpPr>
            <p:cNvPr id="16" name="Connector: Elbow 15">
              <a:extLst>
                <a:ext uri="{FF2B5EF4-FFF2-40B4-BE49-F238E27FC236}">
                  <a16:creationId xmlns:a16="http://schemas.microsoft.com/office/drawing/2014/main" id="{E2B93343-C91F-481E-B499-290B09E27FA2}"/>
                </a:ext>
              </a:extLst>
            </p:cNvPr>
            <p:cNvCxnSpPr/>
            <p:nvPr/>
          </p:nvCxnSpPr>
          <p:spPr>
            <a:xfrm flipH="1" flipV="1">
              <a:off x="2362200" y="1685925"/>
              <a:ext cx="2660650" cy="584200"/>
            </a:xfrm>
            <a:prstGeom prst="bentConnector3">
              <a:avLst>
                <a:gd name="adj1" fmla="val 100115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 Box 248">
              <a:extLst>
                <a:ext uri="{FF2B5EF4-FFF2-40B4-BE49-F238E27FC236}">
                  <a16:creationId xmlns:a16="http://schemas.microsoft.com/office/drawing/2014/main" id="{07287D45-E9FF-4F19-88BF-35256A93BA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5400" y="1057275"/>
              <a:ext cx="400050" cy="234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10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600">
                  <a:effectLst/>
                  <a:latin typeface="Trebuchet MS" panose="020B0603020202020204" pitchFamily="34" charset="0"/>
                  <a:ea typeface="Trebuchet MS" panose="020B0603020202020204" pitchFamily="34" charset="0"/>
                  <a:cs typeface="Times New Roman" panose="02020603050405020304" pitchFamily="18" charset="0"/>
                </a:rPr>
                <a:t>Yes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773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715" y="2229149"/>
            <a:ext cx="2037229" cy="1209638"/>
          </a:xfrm>
          <a:prstGeom prst="rect">
            <a:avLst/>
          </a:prstGeo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8332BA1-D990-46E0-BD87-B20504806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Methodological Guidance (cont.)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8DA469-B96B-4672-BFE1-DBFB8B2DA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964565"/>
            <a:ext cx="8178800" cy="3849482"/>
          </a:xfrm>
        </p:spPr>
        <p:txBody>
          <a:bodyPr>
            <a:normAutofit/>
          </a:bodyPr>
          <a:lstStyle/>
          <a:p>
            <a:r>
              <a:rPr lang="en-US" sz="2200" dirty="0"/>
              <a:t>Documented procedures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/>
              <a:t>Model Checking and Refinement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/>
              <a:t>Project Specific Count Data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/>
              <a:t>Subarea Extraction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/>
              <a:t>Temporal Parsing of Data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/>
              <a:t>Period-level Matrix Estimation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/>
              <a:t>Hourly-level Matrix Estimation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/>
              <a:t>Conversion of Demand to </a:t>
            </a:r>
            <a:r>
              <a:rPr lang="en-US" sz="1800" dirty="0" err="1"/>
              <a:t>TransModeler</a:t>
            </a:r>
            <a:r>
              <a:rPr lang="en-US" sz="1800" dirty="0"/>
              <a:t> and Synchro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/>
              <a:t>Development of Simulation Network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/>
              <a:t>Project Alternative Networks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/>
              <a:t>Forecast Year Demand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9F13DA-9FFA-4AC7-A102-63BA8615DE0C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" t="2323" r="2051" b="2281"/>
          <a:stretch/>
        </p:blipFill>
        <p:spPr bwMode="auto">
          <a:xfrm>
            <a:off x="5130053" y="834838"/>
            <a:ext cx="2070847" cy="1736912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70EDC7B-B8BD-4D19-82A3-6753ED3DCC64}"/>
              </a:ext>
            </a:extLst>
          </p:cNvPr>
          <p:cNvGrpSpPr/>
          <p:nvPr/>
        </p:nvGrpSpPr>
        <p:grpSpPr>
          <a:xfrm>
            <a:off x="5533465" y="1452282"/>
            <a:ext cx="1465250" cy="647140"/>
            <a:chOff x="0" y="0"/>
            <a:chExt cx="3228975" cy="1333500"/>
          </a:xfrm>
        </p:grpSpPr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0AB940F4-8F10-4388-815D-20127B5459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9625" y="876299"/>
              <a:ext cx="2419350" cy="457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10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900" b="1" dirty="0">
                  <a:solidFill>
                    <a:srgbClr val="C00000"/>
                  </a:solidFill>
                  <a:effectLst/>
                  <a:latin typeface="Trebuchet MS" panose="020B0603020202020204" pitchFamily="34" charset="0"/>
                  <a:ea typeface="Trebuchet MS" panose="020B0603020202020204" pitchFamily="34" charset="0"/>
                  <a:cs typeface="Times New Roman" panose="02020603050405020304" pitchFamily="18" charset="0"/>
                </a:rPr>
                <a:t>New TAZ splits to accommodate traffic analysis network.</a:t>
              </a:r>
              <a:endParaRPr lang="en-US" sz="900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FD2B3990-CE79-4C96-98B1-5DD3FA53638F}"/>
                </a:ext>
              </a:extLst>
            </p:cNvPr>
            <p:cNvCxnSpPr/>
            <p:nvPr/>
          </p:nvCxnSpPr>
          <p:spPr>
            <a:xfrm flipH="1" flipV="1">
              <a:off x="381000" y="1104900"/>
              <a:ext cx="438150" cy="45085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D235F935-46B5-4470-A516-97358D8154AF}"/>
                </a:ext>
              </a:extLst>
            </p:cNvPr>
            <p:cNvCxnSpPr/>
            <p:nvPr/>
          </p:nvCxnSpPr>
          <p:spPr>
            <a:xfrm flipH="1" flipV="1">
              <a:off x="666750" y="66675"/>
              <a:ext cx="219075" cy="89535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C436AFF-B88B-4FD8-9F57-61B39D1D6A4D}"/>
                </a:ext>
              </a:extLst>
            </p:cNvPr>
            <p:cNvCxnSpPr/>
            <p:nvPr/>
          </p:nvCxnSpPr>
          <p:spPr>
            <a:xfrm flipH="1" flipV="1">
              <a:off x="0" y="0"/>
              <a:ext cx="809625" cy="102870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11CC8003-F989-443A-B998-E4851716E48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270" y="422069"/>
            <a:ext cx="2498992" cy="12634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8516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FD08536-5CC9-4497-A9FB-E89420045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Demand Estimation (SDE) Tool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8B52A79-872B-41DD-AA21-3D589F7D3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932815"/>
            <a:ext cx="6679453" cy="4178935"/>
          </a:xfrm>
        </p:spPr>
        <p:txBody>
          <a:bodyPr>
            <a:normAutofit/>
          </a:bodyPr>
          <a:lstStyle/>
          <a:p>
            <a:r>
              <a:rPr lang="en-US" sz="2200" dirty="0"/>
              <a:t>Tool is composed of three major components</a:t>
            </a:r>
          </a:p>
          <a:p>
            <a:pPr lvl="1"/>
            <a:r>
              <a:rPr lang="en-US" dirty="0"/>
              <a:t>Regional Matrix Estimation</a:t>
            </a:r>
          </a:p>
          <a:p>
            <a:pPr lvl="2"/>
            <a:r>
              <a:rPr lang="en-US" dirty="0"/>
              <a:t>Performs time period level matrix estimation.</a:t>
            </a:r>
          </a:p>
          <a:p>
            <a:pPr lvl="2"/>
            <a:r>
              <a:rPr lang="en-US" dirty="0"/>
              <a:t>Regional model’s time period: AM, Midday and PM.</a:t>
            </a:r>
          </a:p>
          <a:p>
            <a:pPr lvl="1"/>
            <a:r>
              <a:rPr lang="en-US" dirty="0"/>
              <a:t>Study Area Peak Hour Adjustments</a:t>
            </a:r>
          </a:p>
          <a:p>
            <a:pPr lvl="2"/>
            <a:r>
              <a:rPr lang="en-US" dirty="0"/>
              <a:t>Performs hourly level matrix estimation.</a:t>
            </a:r>
          </a:p>
          <a:p>
            <a:pPr lvl="2"/>
            <a:r>
              <a:rPr lang="en-US" dirty="0"/>
              <a:t>Uses hourly factors to convert demand to hourly.</a:t>
            </a:r>
          </a:p>
          <a:p>
            <a:pPr lvl="1"/>
            <a:r>
              <a:rPr lang="en-US" dirty="0"/>
              <a:t>Forecast Matrix Adjustment</a:t>
            </a:r>
          </a:p>
          <a:p>
            <a:pPr lvl="2"/>
            <a:r>
              <a:rPr lang="en-US" dirty="0"/>
              <a:t>Estimates future growth in OD trips. </a:t>
            </a:r>
          </a:p>
          <a:p>
            <a:pPr lvl="2"/>
            <a:r>
              <a:rPr lang="en-US" dirty="0"/>
              <a:t>Develops hourly level OD demand for forecast year.</a:t>
            </a:r>
          </a:p>
          <a:p>
            <a:pPr marL="914400" lvl="2" indent="0">
              <a:buNone/>
            </a:pPr>
            <a:endParaRPr lang="en-US" sz="1500" dirty="0"/>
          </a:p>
          <a:p>
            <a:endParaRPr lang="en-US" sz="15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D1A4A0-F8DE-4A65-B51D-1BDD3B0D67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472711-4FCB-2141-A321-C0607E71426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D3A436-0FF1-461B-B2B0-AA69DE3512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Content Placeholder 13">
            <a:extLst>
              <a:ext uri="{FF2B5EF4-FFF2-40B4-BE49-F238E27FC236}">
                <a16:creationId xmlns:a16="http://schemas.microsoft.com/office/drawing/2014/main" id="{5F59CA6F-7775-48BD-BECE-579C992A2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1364" y="1112485"/>
            <a:ext cx="1735436" cy="294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71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FD08536-5CC9-4497-A9FB-E89420045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SDE Tool (cont.)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8B52A79-872B-41DD-AA21-3D589F7D3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What it does:</a:t>
            </a:r>
          </a:p>
          <a:p>
            <a:pPr lvl="1"/>
            <a:r>
              <a:rPr lang="en-US" sz="2200" dirty="0"/>
              <a:t>Read ODOT travel demand model data</a:t>
            </a:r>
          </a:p>
          <a:p>
            <a:pPr lvl="1"/>
            <a:r>
              <a:rPr lang="en-US" sz="2200" dirty="0"/>
              <a:t>Extract subarea matrices based on user-defined networks for input to simulations</a:t>
            </a:r>
          </a:p>
          <a:p>
            <a:pPr lvl="1"/>
            <a:r>
              <a:rPr lang="en-US" sz="2200" dirty="0"/>
              <a:t>Conducts matrix estimation at the regional / period-level</a:t>
            </a:r>
          </a:p>
          <a:p>
            <a:pPr lvl="1"/>
            <a:r>
              <a:rPr lang="en-US" sz="2200" dirty="0"/>
              <a:t>Conducts matrix estimation at the subarea / hourly-level</a:t>
            </a:r>
          </a:p>
          <a:p>
            <a:pPr lvl="1"/>
            <a:r>
              <a:rPr lang="en-US" sz="2200" dirty="0"/>
              <a:t>Link counts and turning movement counts</a:t>
            </a:r>
          </a:p>
          <a:p>
            <a:pPr lvl="1"/>
            <a:r>
              <a:rPr lang="en-US" sz="2200" dirty="0"/>
              <a:t>Pivots estimated matrices to forecast conditions</a:t>
            </a:r>
          </a:p>
          <a:p>
            <a:r>
              <a:rPr lang="en-US" dirty="0"/>
              <a:t>What it does not do: </a:t>
            </a:r>
          </a:p>
          <a:p>
            <a:pPr lvl="1"/>
            <a:r>
              <a:rPr lang="en-US" sz="2200" dirty="0"/>
              <a:t>Does not automatically create simulation networks</a:t>
            </a:r>
          </a:p>
          <a:p>
            <a:pPr lvl="1"/>
            <a:r>
              <a:rPr lang="en-US" sz="2200" dirty="0"/>
              <a:t>Does not automatically create intersection inputs for simulation</a:t>
            </a:r>
          </a:p>
          <a:p>
            <a:pPr lvl="1"/>
            <a:r>
              <a:rPr lang="en-US" sz="2200" dirty="0"/>
              <a:t>Supplemental spreadsheet tool available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D1A4A0-F8DE-4A65-B51D-1BDD3B0D67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472711-4FCB-2141-A321-C0607E71426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D3A436-0FF1-461B-B2B0-AA69DE3512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175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9D72DC-8E2C-40E2-BACF-4414BAEB1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360054-EAF2-44E3-8D44-6BF5871B68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Toledo Downtown Traffic Study</a:t>
            </a:r>
          </a:p>
          <a:p>
            <a:pPr lvl="1"/>
            <a:r>
              <a:rPr lang="en-US" dirty="0"/>
              <a:t>Purpose: Evaluate existing, future, and proposed traffic flow for the downtown Toledo transportation plan</a:t>
            </a:r>
          </a:p>
          <a:p>
            <a:pPr lvl="1"/>
            <a:r>
              <a:rPr lang="en-US" dirty="0"/>
              <a:t>0.6 square miles of downtown Toledo</a:t>
            </a:r>
          </a:p>
          <a:p>
            <a:pPr lvl="1"/>
            <a:r>
              <a:rPr lang="en-US" dirty="0"/>
              <a:t>146 intersections (35 with turning movement counts)</a:t>
            </a:r>
          </a:p>
          <a:p>
            <a:r>
              <a:rPr lang="en-US" sz="2200" dirty="0"/>
              <a:t>Akron Summit 8</a:t>
            </a:r>
          </a:p>
          <a:p>
            <a:pPr lvl="1"/>
            <a:r>
              <a:rPr lang="en-US" dirty="0"/>
              <a:t>Purpose: Support SR-8 corridor study in Akron with project-level OD matrices</a:t>
            </a:r>
          </a:p>
          <a:p>
            <a:pPr lvl="1"/>
            <a:r>
              <a:rPr lang="en-US" dirty="0"/>
              <a:t>4.5 mile corridor</a:t>
            </a:r>
          </a:p>
          <a:p>
            <a:pPr lvl="1"/>
            <a:r>
              <a:rPr lang="en-US" dirty="0"/>
              <a:t>29 intersections (all major intersections have counts)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392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9D72DC-8E2C-40E2-BACF-4414BAEB1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Studies (cont.)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360054-EAF2-44E3-8D44-6BF5871B68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F60AC75-2426-4C33-A30B-79A106B707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4797234"/>
              </p:ext>
            </p:extLst>
          </p:nvPr>
        </p:nvGraphicFramePr>
        <p:xfrm>
          <a:off x="967684" y="335834"/>
          <a:ext cx="7208631" cy="4471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81806D0-57C5-425B-BEAA-B9D3821AEFB6}"/>
              </a:ext>
            </a:extLst>
          </p:cNvPr>
          <p:cNvSpPr/>
          <p:nvPr/>
        </p:nvSpPr>
        <p:spPr>
          <a:xfrm>
            <a:off x="5338483" y="1660708"/>
            <a:ext cx="1371600" cy="1788459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327098"/>
      </p:ext>
    </p:extLst>
  </p:cSld>
  <p:clrMapOvr>
    <a:masterClrMapping/>
  </p:clrMapOvr>
</p:sld>
</file>

<file path=ppt/theme/theme1.xml><?xml version="1.0" encoding="utf-8"?>
<a:theme xmlns:a="http://schemas.openxmlformats.org/drawingml/2006/main" name="LFT_PPT_16x9">
  <a:themeElements>
    <a:clrScheme name="LFT_PPT">
      <a:dk1>
        <a:srgbClr val="000000"/>
      </a:dk1>
      <a:lt1>
        <a:srgbClr val="FFFFFF"/>
      </a:lt1>
      <a:dk2>
        <a:srgbClr val="003399"/>
      </a:dk2>
      <a:lt2>
        <a:srgbClr val="C0B7AF"/>
      </a:lt2>
      <a:accent1>
        <a:srgbClr val="7AC143"/>
      </a:accent1>
      <a:accent2>
        <a:srgbClr val="00BBE5"/>
      </a:accent2>
      <a:accent3>
        <a:srgbClr val="F47B20"/>
      </a:accent3>
      <a:accent4>
        <a:srgbClr val="FFD65A"/>
      </a:accent4>
      <a:accent5>
        <a:srgbClr val="AAD3F1"/>
      </a:accent5>
      <a:accent6>
        <a:srgbClr val="00929F"/>
      </a:accent6>
      <a:hlink>
        <a:srgbClr val="003399"/>
      </a:hlink>
      <a:folHlink>
        <a:srgbClr val="C2E1F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FT_PPT_16x9.potx [Read-Only]" id="{CDFCA6E7-E90E-4693-889E-8FD64AA18158}" vid="{CA11A4AD-096B-4FB0-8314-7CB81FF3CA00}"/>
    </a:ext>
  </a:extLst>
</a:theme>
</file>

<file path=ppt/theme/theme2.xml><?xml version="1.0" encoding="utf-8"?>
<a:theme xmlns:a="http://schemas.openxmlformats.org/drawingml/2006/main" name="Blue Section Divider">
  <a:themeElements>
    <a:clrScheme name="LFT_PPT">
      <a:dk1>
        <a:srgbClr val="000000"/>
      </a:dk1>
      <a:lt1>
        <a:srgbClr val="FFFFFF"/>
      </a:lt1>
      <a:dk2>
        <a:srgbClr val="003399"/>
      </a:dk2>
      <a:lt2>
        <a:srgbClr val="C0B7AF"/>
      </a:lt2>
      <a:accent1>
        <a:srgbClr val="7AC143"/>
      </a:accent1>
      <a:accent2>
        <a:srgbClr val="00BBE5"/>
      </a:accent2>
      <a:accent3>
        <a:srgbClr val="F47B20"/>
      </a:accent3>
      <a:accent4>
        <a:srgbClr val="FFD65A"/>
      </a:accent4>
      <a:accent5>
        <a:srgbClr val="AAD3F1"/>
      </a:accent5>
      <a:accent6>
        <a:srgbClr val="00929F"/>
      </a:accent6>
      <a:hlink>
        <a:srgbClr val="003399"/>
      </a:hlink>
      <a:folHlink>
        <a:srgbClr val="C2E1F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FT_PPT_16x9.potx [Read-Only]" id="{CDFCA6E7-E90E-4693-889E-8FD64AA18158}" vid="{12CAF778-CBD3-449A-9791-8BFF41E41484}"/>
    </a:ext>
  </a:extLst>
</a:theme>
</file>

<file path=ppt/theme/theme3.xml><?xml version="1.0" encoding="utf-8"?>
<a:theme xmlns:a="http://schemas.openxmlformats.org/drawingml/2006/main" name="White Section Divider">
  <a:themeElements>
    <a:clrScheme name="LFT_PPT">
      <a:dk1>
        <a:srgbClr val="000000"/>
      </a:dk1>
      <a:lt1>
        <a:srgbClr val="FFFFFF"/>
      </a:lt1>
      <a:dk2>
        <a:srgbClr val="003399"/>
      </a:dk2>
      <a:lt2>
        <a:srgbClr val="C0B7AF"/>
      </a:lt2>
      <a:accent1>
        <a:srgbClr val="7AC143"/>
      </a:accent1>
      <a:accent2>
        <a:srgbClr val="00BBE5"/>
      </a:accent2>
      <a:accent3>
        <a:srgbClr val="F47B20"/>
      </a:accent3>
      <a:accent4>
        <a:srgbClr val="FFD65A"/>
      </a:accent4>
      <a:accent5>
        <a:srgbClr val="AAD3F1"/>
      </a:accent5>
      <a:accent6>
        <a:srgbClr val="00929F"/>
      </a:accent6>
      <a:hlink>
        <a:srgbClr val="003399"/>
      </a:hlink>
      <a:folHlink>
        <a:srgbClr val="C2E1F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FT_PPT_16x9.potx [Read-Only]" id="{CDFCA6E7-E90E-4693-889E-8FD64AA18158}" vid="{8B4CA3CF-7C3A-4947-B0E1-2FBBB605030F}"/>
    </a:ext>
  </a:extLst>
</a:theme>
</file>

<file path=ppt/theme/theme4.xml><?xml version="1.0" encoding="utf-8"?>
<a:theme xmlns:a="http://schemas.openxmlformats.org/drawingml/2006/main" name="White Interior">
  <a:themeElements>
    <a:clrScheme name="LFT_PPT">
      <a:dk1>
        <a:srgbClr val="000000"/>
      </a:dk1>
      <a:lt1>
        <a:srgbClr val="FFFFFF"/>
      </a:lt1>
      <a:dk2>
        <a:srgbClr val="003399"/>
      </a:dk2>
      <a:lt2>
        <a:srgbClr val="C0B7AF"/>
      </a:lt2>
      <a:accent1>
        <a:srgbClr val="7AC143"/>
      </a:accent1>
      <a:accent2>
        <a:srgbClr val="00BBE5"/>
      </a:accent2>
      <a:accent3>
        <a:srgbClr val="F47B20"/>
      </a:accent3>
      <a:accent4>
        <a:srgbClr val="FFD65A"/>
      </a:accent4>
      <a:accent5>
        <a:srgbClr val="AAD3F1"/>
      </a:accent5>
      <a:accent6>
        <a:srgbClr val="00929F"/>
      </a:accent6>
      <a:hlink>
        <a:srgbClr val="003399"/>
      </a:hlink>
      <a:folHlink>
        <a:srgbClr val="C2E1F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FT_PPT_16x9.potx [Read-Only]" id="{CDFCA6E7-E90E-4693-889E-8FD64AA18158}" vid="{088100E6-D4BB-4435-835C-3C299C186BFB}"/>
    </a:ext>
  </a:extLst>
</a:theme>
</file>

<file path=ppt/theme/theme5.xml><?xml version="1.0" encoding="utf-8"?>
<a:theme xmlns:a="http://schemas.openxmlformats.org/drawingml/2006/main" name="Blue Interior">
  <a:themeElements>
    <a:clrScheme name="LFT_PPT">
      <a:dk1>
        <a:srgbClr val="000000"/>
      </a:dk1>
      <a:lt1>
        <a:srgbClr val="FFFFFF"/>
      </a:lt1>
      <a:dk2>
        <a:srgbClr val="003399"/>
      </a:dk2>
      <a:lt2>
        <a:srgbClr val="C0B7AF"/>
      </a:lt2>
      <a:accent1>
        <a:srgbClr val="7AC143"/>
      </a:accent1>
      <a:accent2>
        <a:srgbClr val="00BBE5"/>
      </a:accent2>
      <a:accent3>
        <a:srgbClr val="F47B20"/>
      </a:accent3>
      <a:accent4>
        <a:srgbClr val="FFD65A"/>
      </a:accent4>
      <a:accent5>
        <a:srgbClr val="AAD3F1"/>
      </a:accent5>
      <a:accent6>
        <a:srgbClr val="00929F"/>
      </a:accent6>
      <a:hlink>
        <a:srgbClr val="003399"/>
      </a:hlink>
      <a:folHlink>
        <a:srgbClr val="C2E1F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FT_PPT_16x9.potx [Read-Only]" id="{CDFCA6E7-E90E-4693-889E-8FD64AA18158}" vid="{C85191A4-D3F5-4A91-9EF3-A319CDB859EE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10f259f9-296d-45ec-b40f-2b565e2e2123" ContentTypeId="0x01" PreviousValue="false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309DF92D9A0A4182B86E4E506AD60B" ma:contentTypeVersion="13" ma:contentTypeDescription="Create a new document." ma:contentTypeScope="" ma:versionID="65ac4845bec1ec3e5cb4ab930726e468">
  <xsd:schema xmlns:xsd="http://www.w3.org/2001/XMLSchema" xmlns:xs="http://www.w3.org/2001/XMLSchema" xmlns:p="http://schemas.microsoft.com/office/2006/metadata/properties" xmlns:ns2="c22a430d-154a-4238-affb-53d92abc2fb3" xmlns:ns3="fe1a9df2-49bb-42bc-ab4d-7fe09ead8427" xmlns:ns4="f6a147e6-6a8f-4226-914b-63df49062d62" xmlns:ns5="56d7d6d4-da24-4db9-96e3-4461b983bf22" targetNamespace="http://schemas.microsoft.com/office/2006/metadata/properties" ma:root="true" ma:fieldsID="324f683443f4ac46c61a8c470c8ecd40" ns2:_="" ns3:_="" ns4:_="" ns5:_="">
    <xsd:import namespace="c22a430d-154a-4238-affb-53d92abc2fb3"/>
    <xsd:import namespace="fe1a9df2-49bb-42bc-ab4d-7fe09ead8427"/>
    <xsd:import namespace="f6a147e6-6a8f-4226-914b-63df49062d62"/>
    <xsd:import namespace="56d7d6d4-da24-4db9-96e3-4461b983bf2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Design_x0020_Theme" minOccurs="0"/>
                <xsd:element ref="ns3:Format" minOccurs="0"/>
                <xsd:element ref="ns3:Size" minOccurs="0"/>
                <xsd:element ref="ns3:orientation" minOccurs="0"/>
                <xsd:element ref="ns4:LastSharedByUser" minOccurs="0"/>
                <xsd:element ref="ns4:LastSharedByTime" minOccurs="0"/>
                <xsd:element ref="ns5:LFT_x0020_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2a430d-154a-4238-affb-53d92abc2fb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1a9df2-49bb-42bc-ab4d-7fe09ead8427" elementFormDefault="qualified">
    <xsd:import namespace="http://schemas.microsoft.com/office/2006/documentManagement/types"/>
    <xsd:import namespace="http://schemas.microsoft.com/office/infopath/2007/PartnerControls"/>
    <xsd:element name="Design_x0020_Theme" ma:index="10" nillable="true" ma:displayName="Design Theme" ma:default="(None)" ma:format="Dropdown" ma:internalName="Design_x0020_Theme">
      <xsd:simpleType>
        <xsd:restriction base="dms:Choice">
          <xsd:enumeration value="(None)"/>
          <xsd:enumeration value="Foundation"/>
          <xsd:enumeration value="Framework"/>
          <xsd:enumeration value="Flow"/>
          <xsd:enumeration value="Focus"/>
        </xsd:restriction>
      </xsd:simpleType>
    </xsd:element>
    <xsd:element name="Format" ma:index="11" nillable="true" ma:displayName="Format" ma:format="Dropdown" ma:internalName="Format">
      <xsd:simpleType>
        <xsd:restriction base="dms:Choice">
          <xsd:enumeration value="Excel"/>
          <xsd:enumeration value="InDesign"/>
          <xsd:enumeration value="PowerPoint"/>
          <xsd:enumeration value="Word"/>
        </xsd:restriction>
      </xsd:simpleType>
    </xsd:element>
    <xsd:element name="Size" ma:index="12" nillable="true" ma:displayName="Size" ma:format="Dropdown" ma:internalName="Size">
      <xsd:simpleType>
        <xsd:restriction base="dms:Choice">
          <xsd:enumeration value="A3"/>
          <xsd:enumeration value="A4"/>
          <xsd:enumeration value="Binder"/>
          <xsd:enumeration value="US Letter"/>
          <xsd:enumeration value="US Tabloid"/>
          <xsd:enumeration value="16x9"/>
          <xsd:enumeration value="4x3"/>
          <xsd:enumeration value="Custom"/>
        </xsd:restriction>
      </xsd:simpleType>
    </xsd:element>
    <xsd:element name="orientation" ma:index="13" nillable="true" ma:displayName="orientation" ma:format="Dropdown" ma:internalName="orientation">
      <xsd:simpleType>
        <xsd:restriction base="dms:Choice">
          <xsd:enumeration value="Landscape"/>
          <xsd:enumeration value="Portrait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a147e6-6a8f-4226-914b-63df49062d62" elementFormDefault="qualified">
    <xsd:import namespace="http://schemas.microsoft.com/office/2006/documentManagement/types"/>
    <xsd:import namespace="http://schemas.microsoft.com/office/infopath/2007/PartnerControls"/>
    <xsd:element name="LastSharedByUser" ma:index="14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5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d7d6d4-da24-4db9-96e3-4461b983bf22" elementFormDefault="qualified">
    <xsd:import namespace="http://schemas.microsoft.com/office/2006/documentManagement/types"/>
    <xsd:import namespace="http://schemas.microsoft.com/office/infopath/2007/PartnerControls"/>
    <xsd:element name="LFT_x0020_Type" ma:index="16" nillable="true" ma:displayName="LFT-Type" ma:default="Intro" ma:format="Dropdown" ma:internalName="LFT_x0020_Type">
      <xsd:simpleType>
        <xsd:restriction base="dms:Choice">
          <xsd:enumeration value="Intro"/>
          <xsd:enumeration value="Brochures"/>
          <xsd:enumeration value="CD Labels"/>
          <xsd:enumeration value="Excel Spreadsheets"/>
          <xsd:enumeration value="Exhibit Booths"/>
          <xsd:enumeration value="Fact Sheets"/>
          <xsd:enumeration value="InDesign Binder Covers and Spines"/>
          <xsd:enumeration value="InDesign Covers"/>
          <xsd:enumeration value="InDesign Proposals v1"/>
          <xsd:enumeration value="InDesign Proposals"/>
          <xsd:enumeration value="Leave-Behind Brochures"/>
          <xsd:enumeration value="Logos and Graphic Assets"/>
          <xsd:enumeration value="Newsletters"/>
          <xsd:enumeration value="PowerPoint Binder Covers and Spines"/>
          <xsd:enumeration value="PowerPoint Covers"/>
          <xsd:enumeration value="PowerPoint Presentations"/>
          <xsd:enumeration value="Regional Ads"/>
          <xsd:enumeration value="Standard Business Documents"/>
          <xsd:enumeration value="Tabs"/>
          <xsd:enumeration value="Word Covers"/>
          <xsd:enumeration value="Word Proposals"/>
          <xsd:enumeration value="Word Report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rmat xmlns="fe1a9df2-49bb-42bc-ab4d-7fe09ead8427">PowerPoint</Format>
    <Design_x0020_Theme xmlns="fe1a9df2-49bb-42bc-ab4d-7fe09ead8427">Foundation</Design_x0020_Theme>
    <orientation xmlns="fe1a9df2-49bb-42bc-ab4d-7fe09ead8427">Landscape</orientation>
    <Size xmlns="fe1a9df2-49bb-42bc-ab4d-7fe09ead8427">16x9</Size>
    <LFT_x0020_Type xmlns="56d7d6d4-da24-4db9-96e3-4461b983bf22">PowerPoint Presentations</LFT_x0020_Type>
  </documentManagement>
</p:properties>
</file>

<file path=customXml/itemProps1.xml><?xml version="1.0" encoding="utf-8"?>
<ds:datastoreItem xmlns:ds="http://schemas.openxmlformats.org/officeDocument/2006/customXml" ds:itemID="{DE5BC0B2-D0C6-4B96-973D-6EE83D6141D8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FEE296-5BA3-461C-A9B9-A0A92BB84B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2a430d-154a-4238-affb-53d92abc2fb3"/>
    <ds:schemaRef ds:uri="fe1a9df2-49bb-42bc-ab4d-7fe09ead8427"/>
    <ds:schemaRef ds:uri="f6a147e6-6a8f-4226-914b-63df49062d62"/>
    <ds:schemaRef ds:uri="56d7d6d4-da24-4db9-96e3-4461b983bf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7B6F2769-7194-4217-93D3-3AF3A4742282}">
  <ds:schemaRefs>
    <ds:schemaRef ds:uri="56d7d6d4-da24-4db9-96e3-4461b983bf22"/>
    <ds:schemaRef ds:uri="http://purl.org/dc/dcmitype/"/>
    <ds:schemaRef ds:uri="fe1a9df2-49bb-42bc-ab4d-7fe09ead8427"/>
    <ds:schemaRef ds:uri="http://schemas.microsoft.com/office/infopath/2007/PartnerControls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f6a147e6-6a8f-4226-914b-63df49062d62"/>
    <ds:schemaRef ds:uri="c22a430d-154a-4238-affb-53d92abc2fb3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LFT_PPT_16x9</Template>
  <TotalTime>2907</TotalTime>
  <Words>663</Words>
  <Application>Microsoft Office PowerPoint</Application>
  <PresentationFormat>On-screen Show (16:9)</PresentationFormat>
  <Paragraphs>124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Trebuchet MS</vt:lpstr>
      <vt:lpstr>Wingdings</vt:lpstr>
      <vt:lpstr>LFT_PPT_16x9</vt:lpstr>
      <vt:lpstr>Blue Section Divider</vt:lpstr>
      <vt:lpstr>White Section Divider</vt:lpstr>
      <vt:lpstr>White Interior</vt:lpstr>
      <vt:lpstr>Blue Interior</vt:lpstr>
      <vt:lpstr>Estimating Simulation Demand</vt:lpstr>
      <vt:lpstr>Acknowledgements</vt:lpstr>
      <vt:lpstr>Overview</vt:lpstr>
      <vt:lpstr>Methodological Guidance</vt:lpstr>
      <vt:lpstr>Methodological Guidance (cont.)</vt:lpstr>
      <vt:lpstr>Simulation Demand Estimation (SDE) Tool</vt:lpstr>
      <vt:lpstr>SDE Tool (cont.)</vt:lpstr>
      <vt:lpstr>Case Studies</vt:lpstr>
      <vt:lpstr>Case Studies (cont.)</vt:lpstr>
      <vt:lpstr>Case Studies (cont.)</vt:lpstr>
      <vt:lpstr>Case Studies (cont.)</vt:lpstr>
      <vt:lpstr>Questions/Discussion</vt:lpstr>
      <vt:lpstr>Contact Information: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Virginia Hurricane Evacuation Restudy</dc:title>
  <dc:creator>Fier, Jeannine (Kelsick)</dc:creator>
  <cp:lastModifiedBy>Miquel, Roberto O.</cp:lastModifiedBy>
  <cp:revision>96</cp:revision>
  <cp:lastPrinted>2015-05-15T19:14:38Z</cp:lastPrinted>
  <dcterms:created xsi:type="dcterms:W3CDTF">2017-10-25T14:41:00Z</dcterms:created>
  <dcterms:modified xsi:type="dcterms:W3CDTF">2019-05-28T19:35:26Z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0x010100EE309DF92D9A0A4182B86E4E506AD60B</vt:lpwstr>
  </property>
  <property fmtid="{D5CDD505-2E9C-101B-9397-08002B2CF9AE}" pid="3" name="LFT-Type">
    <vt:lpwstr>2</vt:lpwstr>
  </property>
</Properties>
</file>